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9" r:id="rId3"/>
    <p:sldId id="410" r:id="rId4"/>
    <p:sldId id="402" r:id="rId5"/>
    <p:sldId id="401" r:id="rId6"/>
    <p:sldId id="394" r:id="rId7"/>
    <p:sldId id="404" r:id="rId8"/>
    <p:sldId id="405" r:id="rId9"/>
    <p:sldId id="406" r:id="rId10"/>
    <p:sldId id="407" r:id="rId11"/>
    <p:sldId id="408" r:id="rId12"/>
    <p:sldId id="411" r:id="rId13"/>
    <p:sldId id="409" r:id="rId14"/>
    <p:sldId id="403" r:id="rId1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lagos" initials="U" lastIdx="2" clrIdx="0">
    <p:extLst>
      <p:ext uri="{19B8F6BF-5375-455C-9EA6-DF929625EA0E}">
        <p15:presenceInfo xmlns:p15="http://schemas.microsoft.com/office/powerpoint/2012/main" userId="Ulago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39" autoAdjust="0"/>
    <p:restoredTop sz="94628"/>
  </p:normalViewPr>
  <p:slideViewPr>
    <p:cSldViewPr snapToGrid="0" snapToObjects="1">
      <p:cViewPr varScale="1">
        <p:scale>
          <a:sx n="89" d="100"/>
          <a:sy n="89" d="100"/>
        </p:scale>
        <p:origin x="56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2274523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758647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52943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52599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9487647-F8BD-C94E-AA96-5483FA59F16D}" type="datetimeFigureOut">
              <a:rPr lang="es-CL" smtClean="0"/>
              <a:t>26-01-2024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19300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487647-F8BD-C94E-AA96-5483FA59F16D}" type="datetimeFigureOut">
              <a:rPr lang="es-CL" smtClean="0"/>
              <a:t>26-01-2024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796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9487647-F8BD-C94E-AA96-5483FA59F16D}" type="datetimeFigureOut">
              <a:rPr lang="es-CL" smtClean="0"/>
              <a:t>26-01-2024</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4708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9487647-F8BD-C94E-AA96-5483FA59F16D}" type="datetimeFigureOut">
              <a:rPr lang="es-CL" smtClean="0"/>
              <a:t>26-01-2024</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94165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87647-F8BD-C94E-AA96-5483FA59F16D}" type="datetimeFigureOut">
              <a:rPr lang="es-CL" smtClean="0"/>
              <a:t>26-01-2024</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830987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26-01-2024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314171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26-01-2024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‹Nº›</a:t>
            </a:fld>
            <a:endParaRPr lang="es-CL"/>
          </a:p>
        </p:txBody>
      </p:sp>
    </p:spTree>
    <p:extLst>
      <p:ext uri="{BB962C8B-B14F-4D97-AF65-F5344CB8AC3E}">
        <p14:creationId xmlns:p14="http://schemas.microsoft.com/office/powerpoint/2010/main" val="101673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487647-F8BD-C94E-AA96-5483FA59F16D}" type="datetimeFigureOut">
              <a:rPr lang="es-CL" smtClean="0"/>
              <a:t>26-01-2024</a:t>
            </a:fld>
            <a:endParaRPr lang="es-CL"/>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629FB1B-6C00-4A4D-8B58-8E4D030A934B}" type="slidenum">
              <a:rPr lang="es-CL" smtClean="0"/>
              <a:t>‹Nº›</a:t>
            </a:fld>
            <a:endParaRPr lang="es-CL"/>
          </a:p>
        </p:txBody>
      </p:sp>
    </p:spTree>
    <p:extLst>
      <p:ext uri="{BB962C8B-B14F-4D97-AF65-F5344CB8AC3E}">
        <p14:creationId xmlns:p14="http://schemas.microsoft.com/office/powerpoint/2010/main" val="20537981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3E3F1B4-88AA-6E4A-8B5E-BE8C58AFF87B}"/>
              </a:ext>
            </a:extLst>
          </p:cNvPr>
          <p:cNvSpPr txBox="1"/>
          <p:nvPr/>
        </p:nvSpPr>
        <p:spPr>
          <a:xfrm>
            <a:off x="1338146" y="1357846"/>
            <a:ext cx="7536913" cy="4001095"/>
          </a:xfrm>
          <a:prstGeom prst="rect">
            <a:avLst/>
          </a:prstGeom>
          <a:noFill/>
        </p:spPr>
        <p:txBody>
          <a:bodyPr wrap="square" rtlCol="0">
            <a:spAutoFit/>
          </a:bodyPr>
          <a:lstStyle/>
          <a:p>
            <a:r>
              <a:rPr lang="es-MX" sz="2000" b="1" dirty="0"/>
              <a:t>F</a:t>
            </a:r>
            <a:r>
              <a:rPr lang="es-CL" sz="2000" b="1" dirty="0"/>
              <a:t>ICHA TECNICA DE AVANCE</a:t>
            </a:r>
          </a:p>
          <a:p>
            <a:endParaRPr lang="es-CL" sz="2000" b="1" dirty="0"/>
          </a:p>
          <a:p>
            <a:r>
              <a:rPr lang="es-CL" sz="2000" b="1" dirty="0"/>
              <a:t>DIRECCION DE INVESTIGACIÓN</a:t>
            </a:r>
          </a:p>
          <a:p>
            <a:r>
              <a:rPr lang="es-CL" sz="2000" dirty="0">
                <a:solidFill>
                  <a:schemeClr val="tx1">
                    <a:lumMod val="50000"/>
                    <a:lumOff val="50000"/>
                  </a:schemeClr>
                </a:solidFill>
              </a:rPr>
              <a:t>VICERRECTORIA DE INVESTIGACIÓN Y POSTGRADO</a:t>
            </a:r>
          </a:p>
          <a:p>
            <a:r>
              <a:rPr lang="es-MX" sz="2000" dirty="0">
                <a:solidFill>
                  <a:schemeClr val="tx1">
                    <a:lumMod val="50000"/>
                    <a:lumOff val="50000"/>
                  </a:schemeClr>
                </a:solidFill>
              </a:rPr>
              <a:t>R</a:t>
            </a:r>
            <a:r>
              <a:rPr lang="es-CL" sz="2000" dirty="0" err="1">
                <a:solidFill>
                  <a:schemeClr val="tx1">
                    <a:lumMod val="50000"/>
                    <a:lumOff val="50000"/>
                  </a:schemeClr>
                </a:solidFill>
              </a:rPr>
              <a:t>edes</a:t>
            </a:r>
            <a:r>
              <a:rPr lang="es-CL" sz="2000" dirty="0">
                <a:solidFill>
                  <a:schemeClr val="tx1">
                    <a:lumMod val="50000"/>
                    <a:lumOff val="50000"/>
                  </a:schemeClr>
                </a:solidFill>
              </a:rPr>
              <a:t> Territoriales de Investigación</a:t>
            </a:r>
          </a:p>
          <a:p>
            <a:endParaRPr lang="es-CL" dirty="0"/>
          </a:p>
          <a:p>
            <a:endParaRPr lang="es-CL" dirty="0"/>
          </a:p>
          <a:p>
            <a:endParaRPr lang="es-CL" dirty="0"/>
          </a:p>
          <a:p>
            <a:endParaRPr lang="es-CL" dirty="0"/>
          </a:p>
          <a:p>
            <a:endParaRPr lang="es-CL" dirty="0"/>
          </a:p>
          <a:p>
            <a:endParaRPr lang="es-CL" dirty="0"/>
          </a:p>
          <a:p>
            <a:r>
              <a:rPr lang="es-CL" dirty="0"/>
              <a:t>ENERO 2023</a:t>
            </a:r>
          </a:p>
          <a:p>
            <a:endParaRPr lang="es-CL" dirty="0"/>
          </a:p>
          <a:p>
            <a:endParaRPr lang="es-CL" sz="1000" dirty="0"/>
          </a:p>
        </p:txBody>
      </p:sp>
      <p:sp>
        <p:nvSpPr>
          <p:cNvPr id="2" name="Rectángulo 1">
            <a:extLst>
              <a:ext uri="{FF2B5EF4-FFF2-40B4-BE49-F238E27FC236}">
                <a16:creationId xmlns:a16="http://schemas.microsoft.com/office/drawing/2014/main" id="{C83C3E81-8EC2-48C8-AB7B-5FBB106CDFDA}"/>
              </a:ext>
            </a:extLst>
          </p:cNvPr>
          <p:cNvSpPr/>
          <p:nvPr/>
        </p:nvSpPr>
        <p:spPr>
          <a:xfrm>
            <a:off x="1852877" y="3113735"/>
            <a:ext cx="7022182" cy="923330"/>
          </a:xfrm>
          <a:prstGeom prst="rect">
            <a:avLst/>
          </a:prstGeom>
        </p:spPr>
        <p:txBody>
          <a:bodyPr wrap="square">
            <a:spAutoFit/>
          </a:bodyPr>
          <a:lstStyle/>
          <a:p>
            <a:r>
              <a:rPr lang="es-MX" b="1" dirty="0"/>
              <a:t>Título de la Iniciativa de Investigación</a:t>
            </a:r>
            <a:r>
              <a:rPr lang="es-MX" dirty="0"/>
              <a:t>: Mapa de ruido de la zona céntrica de Osorno.	</a:t>
            </a:r>
          </a:p>
          <a:p>
            <a:endParaRPr lang="es-CL" dirty="0"/>
          </a:p>
        </p:txBody>
      </p:sp>
      <p:sp>
        <p:nvSpPr>
          <p:cNvPr id="5" name="Rectángulo 4">
            <a:extLst>
              <a:ext uri="{FF2B5EF4-FFF2-40B4-BE49-F238E27FC236}">
                <a16:creationId xmlns:a16="http://schemas.microsoft.com/office/drawing/2014/main" id="{5D8525EE-A2DE-4659-8909-3A564CF257B7}"/>
              </a:ext>
            </a:extLst>
          </p:cNvPr>
          <p:cNvSpPr/>
          <p:nvPr/>
        </p:nvSpPr>
        <p:spPr>
          <a:xfrm>
            <a:off x="1852877" y="3667733"/>
            <a:ext cx="6191888" cy="923330"/>
          </a:xfrm>
          <a:prstGeom prst="rect">
            <a:avLst/>
          </a:prstGeom>
        </p:spPr>
        <p:txBody>
          <a:bodyPr wrap="none">
            <a:spAutoFit/>
          </a:bodyPr>
          <a:lstStyle/>
          <a:p>
            <a:r>
              <a:rPr lang="es-CL" b="1" dirty="0"/>
              <a:t>Integrantes: </a:t>
            </a:r>
            <a:r>
              <a:rPr lang="es-CL" dirty="0"/>
              <a:t>Susane Díaz Apablaza, Ricardo Fernández Acevedo, </a:t>
            </a:r>
          </a:p>
          <a:p>
            <a:r>
              <a:rPr lang="es-CL" dirty="0"/>
              <a:t>Rodrigo Márquez Reyes, Francesca </a:t>
            </a:r>
            <a:r>
              <a:rPr lang="es-CL" dirty="0" err="1"/>
              <a:t>Zegna-Ratá</a:t>
            </a:r>
            <a:r>
              <a:rPr lang="es-CL" dirty="0"/>
              <a:t> </a:t>
            </a:r>
            <a:r>
              <a:rPr lang="es-CL" dirty="0" err="1"/>
              <a:t>Lopez</a:t>
            </a:r>
            <a:endParaRPr lang="es-CL" dirty="0"/>
          </a:p>
          <a:p>
            <a:endParaRPr lang="es-CL" dirty="0"/>
          </a:p>
        </p:txBody>
      </p:sp>
    </p:spTree>
    <p:extLst>
      <p:ext uri="{BB962C8B-B14F-4D97-AF65-F5344CB8AC3E}">
        <p14:creationId xmlns:p14="http://schemas.microsoft.com/office/powerpoint/2010/main" val="672960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ABBFF2BC-9112-4F3B-EE74-1AD3DCF6A98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57625" y="527864"/>
            <a:ext cx="5084505" cy="281659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82750ED3-01A8-1BB6-6A71-CE848547CBB5}"/>
              </a:ext>
            </a:extLst>
          </p:cNvPr>
          <p:cNvSpPr txBox="1"/>
          <p:nvPr/>
        </p:nvSpPr>
        <p:spPr>
          <a:xfrm>
            <a:off x="628650" y="3199647"/>
            <a:ext cx="8735209" cy="646331"/>
          </a:xfrm>
          <a:prstGeom prst="rect">
            <a:avLst/>
          </a:prstGeom>
          <a:noFill/>
        </p:spPr>
        <p:txBody>
          <a:bodyPr wrap="square">
            <a:spAutoFit/>
          </a:bodyPr>
          <a:lstStyle/>
          <a:p>
            <a:r>
              <a:rPr lang="es-ES" sz="1200" b="0" i="0" u="none" strike="noStrike" dirty="0">
                <a:solidFill>
                  <a:srgbClr val="000000"/>
                </a:solidFill>
                <a:effectLst/>
                <a:latin typeface="Arial Narrow" panose="020B0606020202030204" pitchFamily="34" charset="0"/>
              </a:rPr>
              <a:t>Figura 4. Niveles promedio de ruido (</a:t>
            </a:r>
            <a:r>
              <a:rPr lang="es-ES" sz="1200" b="0" i="0" u="none" strike="noStrike" dirty="0" err="1">
                <a:solidFill>
                  <a:srgbClr val="000000"/>
                </a:solidFill>
                <a:effectLst/>
                <a:latin typeface="Arial Narrow" panose="020B0606020202030204" pitchFamily="34" charset="0"/>
              </a:rPr>
              <a:t>dBA</a:t>
            </a:r>
            <a:r>
              <a:rPr lang="es-ES" sz="1200" b="0" i="0" u="none" strike="noStrike" dirty="0">
                <a:solidFill>
                  <a:srgbClr val="000000"/>
                </a:solidFill>
                <a:effectLst/>
                <a:latin typeface="Arial Narrow" panose="020B0606020202030204" pitchFamily="34" charset="0"/>
              </a:rPr>
              <a:t>) en zona céntrica de la ciudad de Osorno, en cada uno de los puntos (P) de registro (P1-P22) independiente del horario. Barras blancas, nivel de ruido significativamente mayor que valor teórico 65 </a:t>
            </a:r>
            <a:r>
              <a:rPr lang="es-ES" sz="1200" b="0" i="0" u="none" strike="noStrike" dirty="0" err="1">
                <a:solidFill>
                  <a:srgbClr val="000000"/>
                </a:solidFill>
                <a:effectLst/>
                <a:latin typeface="Arial Narrow" panose="020B0606020202030204" pitchFamily="34" charset="0"/>
              </a:rPr>
              <a:t>dBA</a:t>
            </a:r>
            <a:r>
              <a:rPr lang="es-ES" sz="1200" b="0" i="0" u="none" strike="noStrike" dirty="0">
                <a:solidFill>
                  <a:srgbClr val="000000"/>
                </a:solidFill>
                <a:effectLst/>
                <a:latin typeface="Arial Narrow" panose="020B0606020202030204" pitchFamily="34" charset="0"/>
              </a:rPr>
              <a:t> (norma chilena, línea continua roja), según prueba de t para una muestra. Valores, Media geométrica ± IC95%. </a:t>
            </a:r>
            <a:endParaRPr lang="es-CL" sz="1200" dirty="0"/>
          </a:p>
        </p:txBody>
      </p:sp>
    </p:spTree>
    <p:extLst>
      <p:ext uri="{BB962C8B-B14F-4D97-AF65-F5344CB8AC3E}">
        <p14:creationId xmlns:p14="http://schemas.microsoft.com/office/powerpoint/2010/main" val="1213128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C995DB2F-8F33-380C-0A51-BA045D5304C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10661" y="620005"/>
            <a:ext cx="3252258" cy="2027787"/>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88F18D9B-3869-72CA-0BB2-1E01B1633EB7}"/>
              </a:ext>
            </a:extLst>
          </p:cNvPr>
          <p:cNvSpPr txBox="1"/>
          <p:nvPr/>
        </p:nvSpPr>
        <p:spPr>
          <a:xfrm>
            <a:off x="398033" y="2986182"/>
            <a:ext cx="7863840" cy="646331"/>
          </a:xfrm>
          <a:prstGeom prst="rect">
            <a:avLst/>
          </a:prstGeom>
          <a:noFill/>
        </p:spPr>
        <p:txBody>
          <a:bodyPr wrap="square">
            <a:spAutoFit/>
          </a:bodyPr>
          <a:lstStyle/>
          <a:p>
            <a:r>
              <a:rPr lang="es-ES" sz="1200" b="0" i="0" u="none" strike="noStrike" dirty="0">
                <a:solidFill>
                  <a:srgbClr val="000000"/>
                </a:solidFill>
                <a:effectLst/>
                <a:latin typeface="Arial Narrow" panose="020B0606020202030204" pitchFamily="34" charset="0"/>
              </a:rPr>
              <a:t>Figura 5. Detalle de niveles de niveles ruido (</a:t>
            </a:r>
            <a:r>
              <a:rPr lang="es-ES" sz="1200" b="0" i="0" u="none" strike="noStrike" dirty="0" err="1">
                <a:solidFill>
                  <a:srgbClr val="000000"/>
                </a:solidFill>
                <a:effectLst/>
                <a:latin typeface="Arial Narrow" panose="020B0606020202030204" pitchFamily="34" charset="0"/>
              </a:rPr>
              <a:t>dBA</a:t>
            </a:r>
            <a:r>
              <a:rPr lang="es-ES" sz="1200" b="0" i="0" u="none" strike="noStrike" dirty="0">
                <a:solidFill>
                  <a:srgbClr val="000000"/>
                </a:solidFill>
                <a:effectLst/>
                <a:latin typeface="Arial Narrow" panose="020B0606020202030204" pitchFamily="34" charset="0"/>
              </a:rPr>
              <a:t>) en zona céntrica de la ciudad de Osorno, en cada uno de los puntos (P) de registro (1-22), Círculos rojos, horarios punta; cuadrados azules, horario valle. Valores, Media geométrica ± IC95%. Valor teórico 65 </a:t>
            </a:r>
            <a:r>
              <a:rPr lang="es-ES" sz="1200" b="0" i="0" u="none" strike="noStrike" dirty="0" err="1">
                <a:solidFill>
                  <a:srgbClr val="000000"/>
                </a:solidFill>
                <a:effectLst/>
                <a:latin typeface="Arial Narrow" panose="020B0606020202030204" pitchFamily="34" charset="0"/>
              </a:rPr>
              <a:t>dBA</a:t>
            </a:r>
            <a:r>
              <a:rPr lang="es-ES" sz="1200" b="0" i="0" u="none" strike="noStrike" dirty="0">
                <a:solidFill>
                  <a:srgbClr val="000000"/>
                </a:solidFill>
                <a:effectLst/>
                <a:latin typeface="Arial Narrow" panose="020B0606020202030204" pitchFamily="34" charset="0"/>
              </a:rPr>
              <a:t> (norma chilena), línea continua negra.</a:t>
            </a:r>
            <a:endParaRPr lang="es-CL" sz="1200" dirty="0"/>
          </a:p>
        </p:txBody>
      </p:sp>
    </p:spTree>
    <p:extLst>
      <p:ext uri="{BB962C8B-B14F-4D97-AF65-F5344CB8AC3E}">
        <p14:creationId xmlns:p14="http://schemas.microsoft.com/office/powerpoint/2010/main" val="717756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5319F5-5C60-122E-A729-CFE3FE697E6B}"/>
              </a:ext>
            </a:extLst>
          </p:cNvPr>
          <p:cNvSpPr>
            <a:spLocks noGrp="1"/>
          </p:cNvSpPr>
          <p:nvPr>
            <p:ph type="title"/>
          </p:nvPr>
        </p:nvSpPr>
        <p:spPr/>
        <p:txBody>
          <a:bodyPr>
            <a:normAutofit fontScale="90000"/>
          </a:bodyPr>
          <a:lstStyle/>
          <a:p>
            <a:r>
              <a:rPr lang="es-CL" dirty="0"/>
              <a:t>Evidencia medición de ruido en terreno </a:t>
            </a:r>
            <a:r>
              <a:rPr lang="es-CL"/>
              <a:t>con sonómetro</a:t>
            </a:r>
            <a:endParaRPr lang="es-CL" dirty="0"/>
          </a:p>
        </p:txBody>
      </p:sp>
      <p:pic>
        <p:nvPicPr>
          <p:cNvPr id="9" name="Marcador de contenido 8">
            <a:extLst>
              <a:ext uri="{FF2B5EF4-FFF2-40B4-BE49-F238E27FC236}">
                <a16:creationId xmlns:a16="http://schemas.microsoft.com/office/drawing/2014/main" id="{085CCD63-1CD6-7EA7-9581-353D52587C39}"/>
              </a:ext>
            </a:extLst>
          </p:cNvPr>
          <p:cNvPicPr>
            <a:picLocks noGrp="1" noChangeAspect="1"/>
          </p:cNvPicPr>
          <p:nvPr>
            <p:ph idx="1"/>
          </p:nvPr>
        </p:nvPicPr>
        <p:blipFill>
          <a:blip r:embed="rId2"/>
          <a:stretch>
            <a:fillRect/>
          </a:stretch>
        </p:blipFill>
        <p:spPr>
          <a:xfrm rot="5400000">
            <a:off x="1105587" y="1539016"/>
            <a:ext cx="2802367" cy="2101775"/>
          </a:xfrm>
        </p:spPr>
      </p:pic>
    </p:spTree>
    <p:extLst>
      <p:ext uri="{BB962C8B-B14F-4D97-AF65-F5344CB8AC3E}">
        <p14:creationId xmlns:p14="http://schemas.microsoft.com/office/powerpoint/2010/main" val="1544345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84524DF4-C4F3-2C73-B119-2B4AD306A03F}"/>
              </a:ext>
            </a:extLst>
          </p:cNvPr>
          <p:cNvSpPr>
            <a:spLocks noGrp="1"/>
          </p:cNvSpPr>
          <p:nvPr>
            <p:ph type="subTitle" idx="1"/>
          </p:nvPr>
        </p:nvSpPr>
        <p:spPr>
          <a:xfrm>
            <a:off x="1142999" y="248785"/>
            <a:ext cx="6858000" cy="1241822"/>
          </a:xfrm>
        </p:spPr>
        <p:txBody>
          <a:bodyPr/>
          <a:lstStyle/>
          <a:p>
            <a:r>
              <a:rPr lang="es-CL" dirty="0"/>
              <a:t>Evidencia presentación Cámara chilena de la construcción</a:t>
            </a:r>
          </a:p>
        </p:txBody>
      </p:sp>
      <p:sp>
        <p:nvSpPr>
          <p:cNvPr id="5" name="AutoShape 4">
            <a:extLst>
              <a:ext uri="{FF2B5EF4-FFF2-40B4-BE49-F238E27FC236}">
                <a16:creationId xmlns:a16="http://schemas.microsoft.com/office/drawing/2014/main" id="{EB30A1BE-FDED-E3BE-3B31-7C1D2B6252B9}"/>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pic>
        <p:nvPicPr>
          <p:cNvPr id="7" name="Imagen 6">
            <a:extLst>
              <a:ext uri="{FF2B5EF4-FFF2-40B4-BE49-F238E27FC236}">
                <a16:creationId xmlns:a16="http://schemas.microsoft.com/office/drawing/2014/main" id="{13454AB6-1BA5-A1AE-415A-1DFDD704908E}"/>
              </a:ext>
            </a:extLst>
          </p:cNvPr>
          <p:cNvPicPr>
            <a:picLocks noChangeAspect="1"/>
          </p:cNvPicPr>
          <p:nvPr/>
        </p:nvPicPr>
        <p:blipFill>
          <a:blip r:embed="rId2"/>
          <a:stretch>
            <a:fillRect/>
          </a:stretch>
        </p:blipFill>
        <p:spPr>
          <a:xfrm>
            <a:off x="1248783" y="1039120"/>
            <a:ext cx="6646433" cy="3738619"/>
          </a:xfrm>
          <a:prstGeom prst="rect">
            <a:avLst/>
          </a:prstGeom>
        </p:spPr>
      </p:pic>
    </p:spTree>
    <p:extLst>
      <p:ext uri="{BB962C8B-B14F-4D97-AF65-F5344CB8AC3E}">
        <p14:creationId xmlns:p14="http://schemas.microsoft.com/office/powerpoint/2010/main" val="245630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559322F-6187-B649-A90A-B64CB60D1216}"/>
              </a:ext>
            </a:extLst>
          </p:cNvPr>
          <p:cNvPicPr>
            <a:picLocks noChangeAspect="1"/>
          </p:cNvPicPr>
          <p:nvPr/>
        </p:nvPicPr>
        <p:blipFill>
          <a:blip r:embed="rId2">
            <a:alphaModFix amt="20000"/>
          </a:blip>
          <a:stretch>
            <a:fillRect/>
          </a:stretch>
        </p:blipFill>
        <p:spPr>
          <a:xfrm>
            <a:off x="4243388" y="287338"/>
            <a:ext cx="4900612" cy="4856162"/>
          </a:xfrm>
          <a:prstGeom prst="rect">
            <a:avLst/>
          </a:prstGeom>
        </p:spPr>
      </p:pic>
      <p:pic>
        <p:nvPicPr>
          <p:cNvPr id="13" name="Imagen 12">
            <a:extLst>
              <a:ext uri="{FF2B5EF4-FFF2-40B4-BE49-F238E27FC236}">
                <a16:creationId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CuadroTexto 1">
            <a:extLst>
              <a:ext uri="{FF2B5EF4-FFF2-40B4-BE49-F238E27FC236}">
                <a16:creationId xmlns:a16="http://schemas.microsoft.com/office/drawing/2014/main" id="{EB0D23C8-DA64-3B44-93CD-E3C48338ADDB}"/>
              </a:ext>
            </a:extLst>
          </p:cNvPr>
          <p:cNvSpPr txBox="1">
            <a:spLocks noChangeArrowheads="1"/>
          </p:cNvSpPr>
          <p:nvPr/>
        </p:nvSpPr>
        <p:spPr bwMode="auto">
          <a:xfrm>
            <a:off x="1682988" y="2812892"/>
            <a:ext cx="189507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CL" altLang="es-CL" b="1" dirty="0">
                <a:solidFill>
                  <a:schemeClr val="tx1">
                    <a:lumMod val="50000"/>
                    <a:lumOff val="50000"/>
                  </a:schemeClr>
                </a:solidFill>
              </a:rPr>
              <a:t>GRACIAS+</a:t>
            </a:r>
          </a:p>
        </p:txBody>
      </p:sp>
      <p:sp>
        <p:nvSpPr>
          <p:cNvPr id="2" name="Rectángulo 1">
            <a:extLst>
              <a:ext uri="{FF2B5EF4-FFF2-40B4-BE49-F238E27FC236}">
                <a16:creationId xmlns:a16="http://schemas.microsoft.com/office/drawing/2014/main" id="{0C0C5379-F1B8-6447-8DBE-894717EA9928}"/>
              </a:ext>
            </a:extLst>
          </p:cNvPr>
          <p:cNvSpPr/>
          <p:nvPr/>
        </p:nvSpPr>
        <p:spPr>
          <a:xfrm>
            <a:off x="4572000" y="3524672"/>
            <a:ext cx="4328160" cy="1181798"/>
          </a:xfrm>
          <a:prstGeom prst="rect">
            <a:avLst/>
          </a:prstGeom>
        </p:spPr>
        <p:txBody>
          <a:bodyPr wrap="square">
            <a:spAutoFit/>
          </a:bodyPr>
          <a:lstStyle/>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Dirección de Investigación </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VICERRECTORÍA DE INVESTIGACIÓN Y POSTGRADO</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UNIVERSIDAD DE LOS LAGOS</a:t>
            </a:r>
          </a:p>
          <a:p>
            <a:pPr algn="r">
              <a:lnSpc>
                <a:spcPct val="107000"/>
              </a:lnSpc>
              <a:spcAft>
                <a:spcPts val="800"/>
              </a:spcAft>
              <a:tabLst>
                <a:tab pos="2806065" algn="ctr"/>
                <a:tab pos="5612130" algn="r"/>
              </a:tabLst>
            </a:pPr>
            <a:r>
              <a:rPr lang="es-CL" sz="1200" b="1" dirty="0">
                <a:solidFill>
                  <a:srgbClr val="000000"/>
                </a:solidFill>
                <a:effectLst/>
                <a:ea typeface="Verdana" panose="020B0604030504040204" pitchFamily="34" charset="0"/>
                <a:cs typeface="Verdana" panose="020B0604030504040204" pitchFamily="34" charset="0"/>
              </a:rPr>
              <a:t>ENERO 2024</a:t>
            </a:r>
            <a:endParaRPr lang="es-CL" sz="1200" b="1" dirty="0">
              <a:effectLst/>
              <a:ea typeface="Calibri" panose="020F0502020204030204" pitchFamily="34" charset="0"/>
            </a:endParaRPr>
          </a:p>
        </p:txBody>
      </p:sp>
    </p:spTree>
    <p:extLst>
      <p:ext uri="{BB962C8B-B14F-4D97-AF65-F5344CB8AC3E}">
        <p14:creationId xmlns:p14="http://schemas.microsoft.com/office/powerpoint/2010/main" val="1743161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507831"/>
          </a:xfrm>
          <a:prstGeom prst="rect">
            <a:avLst/>
          </a:prstGeom>
        </p:spPr>
        <p:txBody>
          <a:bodyPr wrap="square">
            <a:spAutoFit/>
          </a:bodyPr>
          <a:lstStyle/>
          <a:p>
            <a:r>
              <a:rPr lang="es-MX" dirty="0"/>
              <a:t>BREVE DESCRIPCIÓN DE PROYECTO </a:t>
            </a:r>
          </a:p>
          <a:p>
            <a:r>
              <a:rPr lang="es-MX" sz="900" dirty="0"/>
              <a:t>no deben excederse solo una lamina por tema</a:t>
            </a:r>
            <a:endParaRPr lang="es-CL" sz="900" dirty="0"/>
          </a:p>
        </p:txBody>
      </p:sp>
      <p:sp>
        <p:nvSpPr>
          <p:cNvPr id="4" name="CuadroTexto 3">
            <a:extLst>
              <a:ext uri="{FF2B5EF4-FFF2-40B4-BE49-F238E27FC236}">
                <a16:creationId xmlns:a16="http://schemas.microsoft.com/office/drawing/2014/main" id="{C358566C-34D6-E474-5D91-616D67B48E2D}"/>
              </a:ext>
            </a:extLst>
          </p:cNvPr>
          <p:cNvSpPr txBox="1"/>
          <p:nvPr/>
        </p:nvSpPr>
        <p:spPr>
          <a:xfrm>
            <a:off x="628650" y="1294477"/>
            <a:ext cx="8025319" cy="2554545"/>
          </a:xfrm>
          <a:prstGeom prst="rect">
            <a:avLst/>
          </a:prstGeom>
          <a:noFill/>
        </p:spPr>
        <p:txBody>
          <a:bodyPr wrap="square">
            <a:spAutoFit/>
          </a:bodyPr>
          <a:lstStyle/>
          <a:p>
            <a:pPr algn="just" rtl="0">
              <a:spcBef>
                <a:spcPts val="0"/>
              </a:spcBef>
              <a:spcAft>
                <a:spcPts val="0"/>
              </a:spcAft>
            </a:pPr>
            <a:r>
              <a:rPr lang="es-ES" sz="1000" b="0" i="0" u="none" strike="noStrike" dirty="0">
                <a:solidFill>
                  <a:srgbClr val="000000"/>
                </a:solidFill>
                <a:effectLst/>
                <a:latin typeface="Arial Narrow" panose="020B0606020202030204" pitchFamily="34" charset="0"/>
              </a:rPr>
              <a:t>Según la encuesta nacional de medio ambiente realizada en Chile el año 2018, las principales problemáticas están dadas por la contaminación del aire, la basura, la contaminación del agua, encontrándose en cuarto lugar la contaminación </a:t>
            </a:r>
            <a:r>
              <a:rPr lang="es-ES" sz="1000" b="0" i="0" u="none" strike="noStrike" dirty="0" err="1">
                <a:solidFill>
                  <a:srgbClr val="000000"/>
                </a:solidFill>
                <a:effectLst/>
                <a:latin typeface="Arial Narrow" panose="020B0606020202030204" pitchFamily="34" charset="0"/>
              </a:rPr>
              <a:t>acústica.Los</a:t>
            </a:r>
            <a:r>
              <a:rPr lang="es-ES" sz="1000" b="0" i="0" u="none" strike="noStrike" dirty="0">
                <a:solidFill>
                  <a:srgbClr val="000000"/>
                </a:solidFill>
                <a:effectLst/>
                <a:latin typeface="Arial Narrow" panose="020B0606020202030204" pitchFamily="34" charset="0"/>
              </a:rPr>
              <a:t> seres humanos de todos los rangos atareos, se ven enfrentados a una realidad ambiental que excede los límites permitidos de nivel de ruido ambiente. La organización Mundial de la Salud (OMS) estima que extensos tiempos de exposición al ruido estarían vinculados con complicaciones en el ámbito de aprendizaje, incapacidad al concentrarse, faltas de memoria, estrés, aumento de riesgo de daños auditivos y de salud mental.</a:t>
            </a:r>
            <a:endParaRPr lang="es-ES" sz="1000" b="0" dirty="0">
              <a:effectLst/>
            </a:endParaRPr>
          </a:p>
          <a:p>
            <a:pPr algn="just" rtl="0">
              <a:spcBef>
                <a:spcPts val="0"/>
              </a:spcBef>
              <a:spcAft>
                <a:spcPts val="0"/>
              </a:spcAft>
            </a:pPr>
            <a:r>
              <a:rPr lang="es-ES" sz="1000" b="0" i="0" u="none" strike="noStrike" dirty="0">
                <a:solidFill>
                  <a:srgbClr val="000000"/>
                </a:solidFill>
                <a:effectLst/>
                <a:latin typeface="Arial Narrow" panose="020B0606020202030204" pitchFamily="34" charset="0"/>
              </a:rPr>
              <a:t>Según el Ministerio del Medio Ambiente (2016), los estándares que se han considerado en nuestro país para generar y ejecutar las políticas públicas de ruido, son los establecidos por la OCDE, siendo en horario diurno  aceptado  en menos de 65 dB de ruido generado y durante la noche se considera aceptable menos de  55 dB de ruido.</a:t>
            </a:r>
            <a:endParaRPr lang="es-ES" sz="1000" b="0" dirty="0">
              <a:effectLst/>
            </a:endParaRPr>
          </a:p>
          <a:p>
            <a:pPr algn="just" rtl="0">
              <a:spcBef>
                <a:spcPts val="0"/>
              </a:spcBef>
              <a:spcAft>
                <a:spcPts val="0"/>
              </a:spcAft>
            </a:pPr>
            <a:r>
              <a:rPr lang="es-ES" sz="1000" b="0" i="0" u="none" strike="noStrike" dirty="0">
                <a:solidFill>
                  <a:srgbClr val="000000"/>
                </a:solidFill>
                <a:effectLst/>
                <a:latin typeface="Arial Narrow" panose="020B0606020202030204" pitchFamily="34" charset="0"/>
              </a:rPr>
              <a:t>El ruido urbano es emitido por todas las fuentes a excepción de las áreas industriales. Las fuentes principales del ruido urbano son el tránsito automotor, ferroviario, aéreo, la construcción y obras públicas y el vecindario. </a:t>
            </a:r>
            <a:endParaRPr lang="es-ES" sz="1000" b="0" dirty="0">
              <a:effectLst/>
            </a:endParaRPr>
          </a:p>
          <a:p>
            <a:pPr algn="just" rtl="0">
              <a:spcBef>
                <a:spcPts val="0"/>
              </a:spcBef>
              <a:spcAft>
                <a:spcPts val="0"/>
              </a:spcAft>
            </a:pPr>
            <a:r>
              <a:rPr lang="es-ES" sz="1000" b="0" i="0" u="none" strike="noStrike" dirty="0">
                <a:solidFill>
                  <a:srgbClr val="000000"/>
                </a:solidFill>
                <a:effectLst/>
                <a:latin typeface="Arial Narrow" panose="020B0606020202030204" pitchFamily="34" charset="0"/>
              </a:rPr>
              <a:t>En la Unión Europea, alrededor de 40% de la población están expuestos al ruido del tránsito con un nivel equivalente de presión sonora que excede 55 dB en el día y 20% están expuestos a más de 65 dB. Si se considera la exposición total al ruido del tránsito, se puede calcular que aproximadamente la mitad de los europeos vive en zonas de gran contaminación sonora. Más de 30% de la población están expuestos durante la noche a niveles de presión sonora que exceden 55 dB. Las carreteras más transitadas registran niveles de presión sonora de 75 a 80 dB(A) durante las 24 horas.</a:t>
            </a:r>
            <a:endParaRPr lang="es-ES" sz="1000" b="0" dirty="0">
              <a:effectLst/>
            </a:endParaRPr>
          </a:p>
          <a:p>
            <a:br>
              <a:rPr lang="es-ES" sz="1000" dirty="0"/>
            </a:br>
            <a:endParaRPr lang="es-CL" sz="10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8B0DDE-B467-B78D-120B-319045FF6B8D}"/>
              </a:ext>
            </a:extLst>
          </p:cNvPr>
          <p:cNvSpPr>
            <a:spLocks noGrp="1"/>
          </p:cNvSpPr>
          <p:nvPr>
            <p:ph type="title"/>
          </p:nvPr>
        </p:nvSpPr>
        <p:spPr/>
        <p:txBody>
          <a:bodyPr/>
          <a:lstStyle/>
          <a:p>
            <a:endParaRPr lang="es-CL"/>
          </a:p>
        </p:txBody>
      </p:sp>
      <p:sp>
        <p:nvSpPr>
          <p:cNvPr id="3" name="Marcador de contenido 2">
            <a:extLst>
              <a:ext uri="{FF2B5EF4-FFF2-40B4-BE49-F238E27FC236}">
                <a16:creationId xmlns:a16="http://schemas.microsoft.com/office/drawing/2014/main" id="{8008EB9D-F3F6-97FE-EA8F-C516A24F63DE}"/>
              </a:ext>
            </a:extLst>
          </p:cNvPr>
          <p:cNvSpPr>
            <a:spLocks noGrp="1"/>
          </p:cNvSpPr>
          <p:nvPr>
            <p:ph idx="1"/>
          </p:nvPr>
        </p:nvSpPr>
        <p:spPr/>
        <p:txBody>
          <a:bodyPr>
            <a:normAutofit fontScale="85000" lnSpcReduction="20000"/>
          </a:bodyPr>
          <a:lstStyle/>
          <a:p>
            <a:pPr marL="0" indent="0" algn="just" rtl="0">
              <a:spcBef>
                <a:spcPts val="0"/>
              </a:spcBef>
              <a:spcAft>
                <a:spcPts val="0"/>
              </a:spcAft>
              <a:buNone/>
            </a:pPr>
            <a:r>
              <a:rPr lang="es-ES" sz="1800" b="0" i="0" u="none" strike="noStrike" dirty="0">
                <a:solidFill>
                  <a:srgbClr val="000000"/>
                </a:solidFill>
                <a:effectLst/>
                <a:latin typeface="Arial Narrow" panose="020B0606020202030204" pitchFamily="34" charset="0"/>
              </a:rPr>
              <a:t>La deficiencia auditiva es el riesgo ocupacional irreversible más frecuente y se calcula que 120 millones de personas tienen problemas auditivos.</a:t>
            </a:r>
            <a:endParaRPr lang="es-ES" b="0" dirty="0">
              <a:effectLst/>
            </a:endParaRPr>
          </a:p>
          <a:p>
            <a:pPr marL="0" indent="0" algn="just" rtl="0">
              <a:spcBef>
                <a:spcPts val="0"/>
              </a:spcBef>
              <a:spcAft>
                <a:spcPts val="0"/>
              </a:spcAft>
              <a:buNone/>
            </a:pPr>
            <a:r>
              <a:rPr lang="es-ES" sz="1800" b="0" i="0" u="none" strike="noStrike" dirty="0">
                <a:solidFill>
                  <a:srgbClr val="000000"/>
                </a:solidFill>
                <a:effectLst/>
                <a:latin typeface="Arial Narrow" panose="020B0606020202030204" pitchFamily="34" charset="0"/>
              </a:rPr>
              <a:t>En Chile no existen criterios claros para controlar el nivel de ruido y para reducirlo, por tanto  no contamos con  programas de salud ambiental que consideren a la contaminación acústica como un factor a controlar para mejorar la calidad de los ciudadanos.</a:t>
            </a:r>
            <a:endParaRPr lang="es-ES" b="0" dirty="0">
              <a:effectLst/>
            </a:endParaRPr>
          </a:p>
          <a:p>
            <a:pPr marL="0" indent="0" algn="just" rtl="0">
              <a:spcBef>
                <a:spcPts val="0"/>
              </a:spcBef>
              <a:spcAft>
                <a:spcPts val="0"/>
              </a:spcAft>
              <a:buNone/>
            </a:pPr>
            <a:r>
              <a:rPr lang="es-ES" sz="1800" b="0" i="0" u="none" strike="noStrike" dirty="0">
                <a:solidFill>
                  <a:srgbClr val="000000"/>
                </a:solidFill>
                <a:effectLst/>
                <a:latin typeface="Arial Narrow" panose="020B0606020202030204" pitchFamily="34" charset="0"/>
              </a:rPr>
              <a:t> Considerando este marco general, se busca realizar un mapa de ruido de la zona céntrica de la ciudad de Osorno, se definirán 20 puntos para realizar las mediciones de ruido, estos serán seleccionados  mediante GPS y para su análisis  geográfico se utilizará la  geo codificación de los datos, para obtener información de puntos no medidos y obtener una mayor representatividad geográfica, la variabilidad espacio-tiempo de la variable ruido será la base para la metodología geo estadística y para la medición predictiva  se utilizará el modelamiento  </a:t>
            </a:r>
            <a:r>
              <a:rPr lang="es-ES" sz="1800" b="0" i="0" u="none" strike="noStrike" dirty="0" err="1">
                <a:solidFill>
                  <a:srgbClr val="000000"/>
                </a:solidFill>
                <a:effectLst/>
                <a:latin typeface="Arial Narrow" panose="020B0606020202030204" pitchFamily="34" charset="0"/>
              </a:rPr>
              <a:t>Kriging</a:t>
            </a:r>
            <a:r>
              <a:rPr lang="es-ES" sz="1800" b="0" i="0" u="none" strike="noStrike" dirty="0">
                <a:solidFill>
                  <a:srgbClr val="000000"/>
                </a:solidFill>
                <a:effectLst/>
                <a:latin typeface="Arial Narrow" panose="020B0606020202030204" pitchFamily="34" charset="0"/>
              </a:rPr>
              <a:t> lineal - no lineal, las mediciones de ruido se realizarán durante cuatro semanas, los días lunes, miércoles y viernes en las horas punta 8:00 AM, 13:00 PM y 18:00 PM. La mediciones de presión sonora (ruido en Decibeles) se realizarán con un sonómetro </a:t>
            </a:r>
            <a:r>
              <a:rPr lang="es-ES" sz="1800" b="0" i="0" u="none" strike="noStrike" dirty="0" err="1">
                <a:solidFill>
                  <a:srgbClr val="000000"/>
                </a:solidFill>
                <a:effectLst/>
                <a:latin typeface="Arial Narrow" panose="020B0606020202030204" pitchFamily="34" charset="0"/>
              </a:rPr>
              <a:t>lieneal</a:t>
            </a:r>
            <a:r>
              <a:rPr lang="es-ES" sz="1800" b="0" i="0" u="none" strike="noStrike" dirty="0">
                <a:solidFill>
                  <a:srgbClr val="000000"/>
                </a:solidFill>
                <a:effectLst/>
                <a:latin typeface="Arial Narrow" panose="020B0606020202030204" pitchFamily="34" charset="0"/>
              </a:rPr>
              <a:t> Larson Davis </a:t>
            </a:r>
            <a:r>
              <a:rPr lang="es-ES" sz="1800" b="0" i="0" u="none" strike="noStrike" dirty="0" err="1">
                <a:solidFill>
                  <a:srgbClr val="000000"/>
                </a:solidFill>
                <a:effectLst/>
                <a:latin typeface="Arial Narrow" panose="020B0606020202030204" pitchFamily="34" charset="0"/>
              </a:rPr>
              <a:t>Sountrack</a:t>
            </a:r>
            <a:r>
              <a:rPr lang="es-ES" sz="1800" b="0" i="0" u="none" strike="noStrike" dirty="0">
                <a:solidFill>
                  <a:srgbClr val="000000"/>
                </a:solidFill>
                <a:effectLst/>
                <a:latin typeface="Arial Narrow" panose="020B0606020202030204" pitchFamily="34" charset="0"/>
              </a:rPr>
              <a:t> </a:t>
            </a:r>
            <a:r>
              <a:rPr lang="es-ES" sz="1800" b="0" i="0" u="none" strike="noStrike" dirty="0" err="1">
                <a:solidFill>
                  <a:srgbClr val="000000"/>
                </a:solidFill>
                <a:effectLst/>
                <a:latin typeface="Arial Narrow" panose="020B0606020202030204" pitchFamily="34" charset="0"/>
              </a:rPr>
              <a:t>LxT</a:t>
            </a:r>
            <a:r>
              <a:rPr lang="es-ES" sz="1800" b="0" i="0" u="none" strike="noStrike" dirty="0">
                <a:solidFill>
                  <a:srgbClr val="000000"/>
                </a:solidFill>
                <a:effectLst/>
                <a:latin typeface="Arial Narrow" panose="020B0606020202030204" pitchFamily="34" charset="0"/>
              </a:rPr>
              <a:t>, éste favorece el análisis en octavas y permite monitorizar el ruidos con una excelente efectividad, posee interface USB y anotación digital de voz en tiempo real.</a:t>
            </a:r>
            <a:endParaRPr lang="es-ES" b="0" dirty="0">
              <a:effectLst/>
            </a:endParaRPr>
          </a:p>
          <a:p>
            <a:br>
              <a:rPr lang="es-ES" dirty="0"/>
            </a:br>
            <a:endParaRPr lang="es-CL" dirty="0"/>
          </a:p>
        </p:txBody>
      </p:sp>
    </p:spTree>
    <p:extLst>
      <p:ext uri="{BB962C8B-B14F-4D97-AF65-F5344CB8AC3E}">
        <p14:creationId xmlns:p14="http://schemas.microsoft.com/office/powerpoint/2010/main" val="2143172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a16="http://schemas.microsoft.com/office/drawing/2014/main" id="{051D5078-C7CF-4B9D-BA1C-06F46C20BC27}"/>
              </a:ext>
            </a:extLst>
          </p:cNvPr>
          <p:cNvSpPr>
            <a:spLocks noGrp="1"/>
          </p:cNvSpPr>
          <p:nvPr>
            <p:ph type="title"/>
          </p:nvPr>
        </p:nvSpPr>
        <p:spPr>
          <a:xfrm>
            <a:off x="628650" y="273843"/>
            <a:ext cx="8294856" cy="1185305"/>
          </a:xfrm>
        </p:spPr>
        <p:txBody>
          <a:bodyPr>
            <a:normAutofit/>
          </a:bodyPr>
          <a:lstStyle/>
          <a:p>
            <a:br>
              <a:rPr lang="es-MX" sz="2400" dirty="0"/>
            </a:br>
            <a:br>
              <a:rPr lang="es-MX" sz="2400" dirty="0"/>
            </a:br>
            <a:endParaRPr lang="es-MX" sz="2400" dirty="0"/>
          </a:p>
        </p:txBody>
      </p:sp>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369332"/>
          </a:xfrm>
          <a:prstGeom prst="rect">
            <a:avLst/>
          </a:prstGeom>
        </p:spPr>
        <p:txBody>
          <a:bodyPr wrap="square">
            <a:spAutoFit/>
          </a:bodyPr>
          <a:lstStyle/>
          <a:p>
            <a:r>
              <a:rPr lang="es-MX" dirty="0"/>
              <a:t>LOGROS DESTACADOS A LA FECHA</a:t>
            </a:r>
            <a:endParaRPr lang="es-CL" dirty="0"/>
          </a:p>
        </p:txBody>
      </p:sp>
      <p:sp>
        <p:nvSpPr>
          <p:cNvPr id="2" name="Rectángulo 1">
            <a:extLst>
              <a:ext uri="{FF2B5EF4-FFF2-40B4-BE49-F238E27FC236}">
                <a16:creationId xmlns:a16="http://schemas.microsoft.com/office/drawing/2014/main" id="{508496C5-F506-4409-BF2A-6449FA20EAD2}"/>
              </a:ext>
            </a:extLst>
          </p:cNvPr>
          <p:cNvSpPr/>
          <p:nvPr/>
        </p:nvSpPr>
        <p:spPr>
          <a:xfrm>
            <a:off x="807395" y="806649"/>
            <a:ext cx="4572000" cy="707886"/>
          </a:xfrm>
          <a:prstGeom prst="rect">
            <a:avLst/>
          </a:prstGeom>
        </p:spPr>
        <p:txBody>
          <a:bodyPr>
            <a:spAutoFit/>
          </a:bodyPr>
          <a:lstStyle/>
          <a:p>
            <a:r>
              <a:rPr lang="es-MX" sz="1000" dirty="0"/>
              <a:t>Detallar el avance de la iniciativa de investigación, donde se detalle el avance a la fecha</a:t>
            </a:r>
          </a:p>
          <a:p>
            <a:r>
              <a:rPr lang="es-MX" sz="1000" dirty="0"/>
              <a:t>no deben excederse solo una lamina por tema</a:t>
            </a:r>
          </a:p>
          <a:p>
            <a:endParaRPr lang="es-CL" sz="1000" dirty="0"/>
          </a:p>
        </p:txBody>
      </p:sp>
      <p:sp>
        <p:nvSpPr>
          <p:cNvPr id="5" name="CuadroTexto 4">
            <a:extLst>
              <a:ext uri="{FF2B5EF4-FFF2-40B4-BE49-F238E27FC236}">
                <a16:creationId xmlns:a16="http://schemas.microsoft.com/office/drawing/2014/main" id="{F0AA4FAE-7E43-4D23-2579-9C101DF18924}"/>
              </a:ext>
            </a:extLst>
          </p:cNvPr>
          <p:cNvSpPr txBox="1"/>
          <p:nvPr/>
        </p:nvSpPr>
        <p:spPr>
          <a:xfrm>
            <a:off x="845046" y="1514535"/>
            <a:ext cx="7987667" cy="3370153"/>
          </a:xfrm>
          <a:prstGeom prst="rect">
            <a:avLst/>
          </a:prstGeom>
          <a:noFill/>
        </p:spPr>
        <p:txBody>
          <a:bodyPr wrap="square">
            <a:spAutoFit/>
          </a:bodyPr>
          <a:lstStyle/>
          <a:p>
            <a:pPr algn="just" rtl="0" fontAlgn="base">
              <a:spcBef>
                <a:spcPts val="600"/>
              </a:spcBef>
              <a:spcAft>
                <a:spcPts val="0"/>
              </a:spcAft>
              <a:buFont typeface="Arial" panose="020B0604020202020204" pitchFamily="34" charset="0"/>
              <a:buChar char="•"/>
            </a:pPr>
            <a:br>
              <a:rPr lang="es-ES" sz="1200" b="0" dirty="0">
                <a:effectLst/>
                <a:latin typeface="Arial Narrow" panose="020B0606020202030204" pitchFamily="34" charset="0"/>
              </a:rPr>
            </a:br>
            <a:r>
              <a:rPr lang="es-ES" sz="1200" b="0" i="0" u="none" strike="noStrike" dirty="0">
                <a:solidFill>
                  <a:srgbClr val="000000"/>
                </a:solidFill>
                <a:effectLst/>
                <a:latin typeface="Arial Narrow" panose="020B0606020202030204" pitchFamily="34" charset="0"/>
              </a:rPr>
              <a:t>Se creó por primera vez un mapa de ruido de la zona céntrica y ruta patrimonial de la ciudad de Osorno.</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Se estableció vínculo con la Oficina de Tránsito de la Ilustre Municipalidad de Osorno y la Cámara Chilena de la Construcción de Osorno.</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Mediante análisis cartográficos se definieron 22 puntos de medición de ruido.</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En base a los 22 puntos en que se midió ruido y se elaboró, mediante un modelo matemático predictivo, un mapa de ruido representado como mapa de color.</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Se determinaron los puntos más ruidosos de la zona céntrica de Osorno.</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Se determinaron los horarios más ruidosos de la zona céntrica de Osorno.</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Se realizó observación vial asociada a materialidad de las calles y construcciones de la zona céntrica patrimonial de Osorno.</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Se analizó el flujo vehicular en los puntos donde se midió ruido.</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Se realizó transferencia de datos para la Ilustre Municipalidad de Osorno y a representantes de… de la Cámara Chilena de la Construcción.</a:t>
            </a:r>
          </a:p>
          <a:p>
            <a:pPr algn="just" rtl="0" fontAlgn="base">
              <a:spcBef>
                <a:spcPts val="600"/>
              </a:spcBef>
              <a:spcAft>
                <a:spcPts val="0"/>
              </a:spcAft>
              <a:buFont typeface="Arial" panose="020B0604020202020204" pitchFamily="34" charset="0"/>
              <a:buChar char="•"/>
            </a:pPr>
            <a:r>
              <a:rPr lang="es-ES" sz="1200" b="0" i="0" u="none" strike="noStrike" dirty="0">
                <a:solidFill>
                  <a:srgbClr val="000000"/>
                </a:solidFill>
                <a:effectLst/>
                <a:latin typeface="Arial Narrow" panose="020B0606020202030204" pitchFamily="34" charset="0"/>
              </a:rPr>
              <a:t>Se incorporó a cuatro alumnos de pregrado de Fonoaudiología, que participaron activamente en la medición de ruido en múltiples puntos. Además, desarrollaron trabajo de licenciatura en la temática.</a:t>
            </a:r>
          </a:p>
        </p:txBody>
      </p:sp>
    </p:spTree>
    <p:extLst>
      <p:ext uri="{BB962C8B-B14F-4D97-AF65-F5344CB8AC3E}">
        <p14:creationId xmlns:p14="http://schemas.microsoft.com/office/powerpoint/2010/main" val="2554704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a16="http://schemas.microsoft.com/office/drawing/2014/main" id="{051D5078-C7CF-4B9D-BA1C-06F46C20BC27}"/>
              </a:ext>
            </a:extLst>
          </p:cNvPr>
          <p:cNvSpPr>
            <a:spLocks noGrp="1"/>
          </p:cNvSpPr>
          <p:nvPr>
            <p:ph type="title"/>
          </p:nvPr>
        </p:nvSpPr>
        <p:spPr>
          <a:xfrm>
            <a:off x="628650" y="273843"/>
            <a:ext cx="8294856" cy="1185305"/>
          </a:xfrm>
        </p:spPr>
        <p:txBody>
          <a:bodyPr>
            <a:normAutofit/>
          </a:bodyPr>
          <a:lstStyle/>
          <a:p>
            <a:br>
              <a:rPr lang="es-MX" sz="2400" dirty="0"/>
            </a:br>
            <a:endParaRPr lang="es-MX" sz="2400" dirty="0"/>
          </a:p>
        </p:txBody>
      </p:sp>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4062651"/>
          </a:xfrm>
          <a:prstGeom prst="rect">
            <a:avLst/>
          </a:prstGeom>
        </p:spPr>
        <p:txBody>
          <a:bodyPr wrap="square">
            <a:spAutoFit/>
          </a:bodyPr>
          <a:lstStyle/>
          <a:p>
            <a:r>
              <a:rPr lang="es-MX" dirty="0"/>
              <a:t>PRODUCTOS DE LA INICIATIVA DE INVESTIGACION A NIVEL LOCAL. En esta sección enuncie los principales productos y/o tipo de transferencia que se realizarán por la iniciativa de investigación al nivel municipal-regional, para el desarrollo o bienestar del territorio en cuestión.</a:t>
            </a:r>
          </a:p>
          <a:p>
            <a:r>
              <a:rPr lang="es-MX" sz="1400" dirty="0"/>
              <a:t>no deben excederse solo una lamina por tema</a:t>
            </a:r>
          </a:p>
          <a:p>
            <a:endParaRPr lang="es-MX" sz="1400" dirty="0"/>
          </a:p>
          <a:p>
            <a:endParaRPr lang="es-MX" sz="1400" dirty="0"/>
          </a:p>
          <a:p>
            <a:endParaRPr lang="es-MX" sz="1400" dirty="0"/>
          </a:p>
          <a:p>
            <a:endParaRPr lang="es-MX" sz="1400" dirty="0"/>
          </a:p>
          <a:p>
            <a:r>
              <a:rPr lang="es-MX" sz="1400" dirty="0"/>
              <a:t>- Creación de mapa de ruido de la zona céntrica de Osorno</a:t>
            </a:r>
          </a:p>
          <a:p>
            <a:r>
              <a:rPr lang="es-MX" sz="1400" dirty="0"/>
              <a:t>- Medición de ruido con sonómetro en 22 puntos de la ciudad de Osorno</a:t>
            </a:r>
          </a:p>
          <a:p>
            <a:r>
              <a:rPr lang="es-MX" sz="1400" dirty="0"/>
              <a:t>- Creación de mapa de calor que refleja las zonas saturadas de ruido</a:t>
            </a:r>
          </a:p>
          <a:p>
            <a:r>
              <a:rPr lang="es-MX" sz="1400" dirty="0"/>
              <a:t>- Determinación de nivel de rudo en horario punta y valle</a:t>
            </a:r>
          </a:p>
          <a:p>
            <a:r>
              <a:rPr lang="es-MX" sz="1400" dirty="0"/>
              <a:t>- Se estable alianza de colaboración con la Dirección de tránsito de la Ilustre municipalidad de Osorno y la Cámara chilena de construcción</a:t>
            </a:r>
          </a:p>
          <a:p>
            <a:r>
              <a:rPr lang="es-MX" sz="1400" dirty="0"/>
              <a:t>- Se desarrolla investigación inédita que aporta a la toma de decisiones.</a:t>
            </a:r>
          </a:p>
          <a:p>
            <a:endParaRPr lang="es-CL" dirty="0"/>
          </a:p>
        </p:txBody>
      </p:sp>
    </p:spTree>
    <p:extLst>
      <p:ext uri="{BB962C8B-B14F-4D97-AF65-F5344CB8AC3E}">
        <p14:creationId xmlns:p14="http://schemas.microsoft.com/office/powerpoint/2010/main" val="148814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D9357AC5-BFCA-1D45-8313-BDDE09CF8255}"/>
              </a:ext>
            </a:extLst>
          </p:cNvPr>
          <p:cNvPicPr>
            <a:picLocks noChangeAspect="1"/>
          </p:cNvPicPr>
          <p:nvPr/>
        </p:nvPicPr>
        <p:blipFill>
          <a:blip r:embed="rId2">
            <a:alphaModFix amt="20000"/>
          </a:blip>
          <a:stretch>
            <a:fillRect/>
          </a:stretch>
        </p:blipFill>
        <p:spPr>
          <a:xfrm>
            <a:off x="4143043" y="417311"/>
            <a:ext cx="4858083" cy="4726189"/>
          </a:xfrm>
          <a:prstGeom prst="rect">
            <a:avLst/>
          </a:prstGeom>
        </p:spPr>
      </p:pic>
      <p:pic>
        <p:nvPicPr>
          <p:cNvPr id="13" name="Imagen 12">
            <a:extLst>
              <a:ext uri="{FF2B5EF4-FFF2-40B4-BE49-F238E27FC236}">
                <a16:creationId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4" name="Rectángulo 3">
            <a:extLst>
              <a:ext uri="{FF2B5EF4-FFF2-40B4-BE49-F238E27FC236}">
                <a16:creationId xmlns:a16="http://schemas.microsoft.com/office/drawing/2014/main" id="{ED3D86A7-08D6-4F10-AA77-240C6548869F}"/>
              </a:ext>
            </a:extLst>
          </p:cNvPr>
          <p:cNvSpPr/>
          <p:nvPr/>
        </p:nvSpPr>
        <p:spPr>
          <a:xfrm>
            <a:off x="612844" y="361724"/>
            <a:ext cx="8025318" cy="2862322"/>
          </a:xfrm>
          <a:prstGeom prst="rect">
            <a:avLst/>
          </a:prstGeom>
        </p:spPr>
        <p:txBody>
          <a:bodyPr wrap="square">
            <a:spAutoFit/>
          </a:bodyPr>
          <a:lstStyle/>
          <a:p>
            <a:r>
              <a:rPr lang="es-MX" dirty="0"/>
              <a:t>INSTITUCIONES PARTICIPANTES: Deben indicarse aquellas instituciones públicas y/o privadas que tendrán participación directa en la ejecución e impactos de la iniciativa de investigación a nivel local.</a:t>
            </a:r>
          </a:p>
          <a:p>
            <a:r>
              <a:rPr lang="es-MX" sz="1200" dirty="0"/>
              <a:t>no deben excederse solo una lamina por tema.</a:t>
            </a:r>
          </a:p>
          <a:p>
            <a:endParaRPr lang="es-MX" sz="1200" dirty="0"/>
          </a:p>
          <a:p>
            <a:endParaRPr lang="es-MX" sz="1200" dirty="0"/>
          </a:p>
          <a:p>
            <a:endParaRPr lang="es-MX" sz="1200" dirty="0"/>
          </a:p>
          <a:p>
            <a:endParaRPr lang="es-MX" sz="1200" dirty="0"/>
          </a:p>
          <a:p>
            <a:endParaRPr lang="es-MX" sz="1200" dirty="0"/>
          </a:p>
          <a:p>
            <a:r>
              <a:rPr lang="es-MX" sz="1200" dirty="0"/>
              <a:t>- Ilustre municipalidad de Osorno</a:t>
            </a:r>
          </a:p>
          <a:p>
            <a:r>
              <a:rPr lang="es-MX" sz="1200" dirty="0"/>
              <a:t>- Cámara Chilena de la Construcción, Osorno</a:t>
            </a:r>
          </a:p>
          <a:p>
            <a:r>
              <a:rPr lang="es-MX" sz="1200" dirty="0"/>
              <a:t>- Universidad de Los Lagos </a:t>
            </a:r>
            <a:endParaRPr lang="es-CL" sz="1200" dirty="0"/>
          </a:p>
          <a:p>
            <a:endParaRPr lang="es-CL" dirty="0"/>
          </a:p>
        </p:txBody>
      </p:sp>
    </p:spTree>
    <p:extLst>
      <p:ext uri="{BB962C8B-B14F-4D97-AF65-F5344CB8AC3E}">
        <p14:creationId xmlns:p14="http://schemas.microsoft.com/office/powerpoint/2010/main" val="1772203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p:txBody>
          <a:bodyPr>
            <a:normAutofit/>
          </a:bodyPr>
          <a:lstStyle/>
          <a:p>
            <a:r>
              <a:rPr lang="es-MX" sz="2000" dirty="0"/>
              <a:t>evidencias</a:t>
            </a:r>
            <a:endParaRPr lang="es-CL" sz="2000" dirty="0"/>
          </a:p>
        </p:txBody>
      </p:sp>
      <p:sp>
        <p:nvSpPr>
          <p:cNvPr id="4" name="Rectángulo 3">
            <a:extLst>
              <a:ext uri="{FF2B5EF4-FFF2-40B4-BE49-F238E27FC236}">
                <a16:creationId xmlns:a16="http://schemas.microsoft.com/office/drawing/2014/main" id="{10EFC853-6BE9-4D32-934B-E5191738DB0A}"/>
              </a:ext>
            </a:extLst>
          </p:cNvPr>
          <p:cNvSpPr/>
          <p:nvPr/>
        </p:nvSpPr>
        <p:spPr>
          <a:xfrm>
            <a:off x="567447" y="1037183"/>
            <a:ext cx="4572000" cy="646331"/>
          </a:xfrm>
          <a:prstGeom prst="rect">
            <a:avLst/>
          </a:prstGeom>
        </p:spPr>
        <p:txBody>
          <a:bodyPr>
            <a:spAutoFit/>
          </a:bodyPr>
          <a:lstStyle/>
          <a:p>
            <a:r>
              <a:rPr lang="es-MX" sz="1200" dirty="0"/>
              <a:t>muestre evidencias visuales y noticias que respaldan el progreso de Nuestra Iniciativa de Investigación con enlaces etc. </a:t>
            </a:r>
            <a:endParaRPr lang="es-CL" sz="1200" dirty="0"/>
          </a:p>
          <a:p>
            <a:r>
              <a:rPr lang="es-MX" sz="1200" dirty="0"/>
              <a:t>S</a:t>
            </a:r>
            <a:r>
              <a:rPr lang="es-CL" sz="1200" dirty="0"/>
              <a:t>e aceptan mas hojas de evidencia</a:t>
            </a:r>
            <a:endParaRPr lang="es-MX" sz="1200" dirty="0"/>
          </a:p>
        </p:txBody>
      </p:sp>
      <p:pic>
        <p:nvPicPr>
          <p:cNvPr id="1026" name="Picture 2">
            <a:extLst>
              <a:ext uri="{FF2B5EF4-FFF2-40B4-BE49-F238E27FC236}">
                <a16:creationId xmlns:a16="http://schemas.microsoft.com/office/drawing/2014/main" id="{C36C5C1B-058E-FC79-084E-04CBC4A169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1981" y="2031355"/>
            <a:ext cx="3205667" cy="232472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E7EC9FBF-294F-33C4-8E56-56FB0F1375D8}"/>
              </a:ext>
            </a:extLst>
          </p:cNvPr>
          <p:cNvSpPr txBox="1"/>
          <p:nvPr/>
        </p:nvSpPr>
        <p:spPr>
          <a:xfrm>
            <a:off x="1963271" y="4497169"/>
            <a:ext cx="4572000" cy="461665"/>
          </a:xfrm>
          <a:prstGeom prst="rect">
            <a:avLst/>
          </a:prstGeom>
          <a:noFill/>
        </p:spPr>
        <p:txBody>
          <a:bodyPr wrap="square">
            <a:spAutoFit/>
          </a:bodyPr>
          <a:lstStyle/>
          <a:p>
            <a:r>
              <a:rPr lang="es-ES" sz="1200" b="0" i="0" u="none" strike="noStrike" dirty="0">
                <a:solidFill>
                  <a:srgbClr val="000000"/>
                </a:solidFill>
                <a:effectLst/>
                <a:latin typeface="Arial Narrow" panose="020B0606020202030204" pitchFamily="34" charset="0"/>
              </a:rPr>
              <a:t>Figura </a:t>
            </a:r>
            <a:r>
              <a:rPr lang="es-ES" sz="1200" dirty="0">
                <a:solidFill>
                  <a:srgbClr val="000000"/>
                </a:solidFill>
                <a:latin typeface="Arial Narrow" panose="020B0606020202030204" pitchFamily="34" charset="0"/>
              </a:rPr>
              <a:t>1. </a:t>
            </a:r>
            <a:r>
              <a:rPr lang="es-ES" sz="1200" b="0" i="0" u="none" strike="noStrike" dirty="0">
                <a:solidFill>
                  <a:srgbClr val="000000"/>
                </a:solidFill>
                <a:effectLst/>
                <a:latin typeface="Arial Narrow" panose="020B0606020202030204" pitchFamily="34" charset="0"/>
              </a:rPr>
              <a:t> Mapa de calor niveles de ruido en zona céntrica de la ciudad de Osorno en horario punta</a:t>
            </a:r>
            <a:endParaRPr lang="es-CL" sz="1200" dirty="0"/>
          </a:p>
        </p:txBody>
      </p:sp>
    </p:spTree>
    <p:extLst>
      <p:ext uri="{BB962C8B-B14F-4D97-AF65-F5344CB8AC3E}">
        <p14:creationId xmlns:p14="http://schemas.microsoft.com/office/powerpoint/2010/main" val="47255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a:extLst>
              <a:ext uri="{FF2B5EF4-FFF2-40B4-BE49-F238E27FC236}">
                <a16:creationId xmlns:a16="http://schemas.microsoft.com/office/drawing/2014/main" id="{992DB79C-121A-C639-F9AC-08826275DCA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44017" y="770930"/>
            <a:ext cx="3840813" cy="2706859"/>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3A1851DD-CBF7-FF80-E541-64D54C0AAD08}"/>
              </a:ext>
            </a:extLst>
          </p:cNvPr>
          <p:cNvSpPr txBox="1"/>
          <p:nvPr/>
        </p:nvSpPr>
        <p:spPr>
          <a:xfrm>
            <a:off x="628650" y="3467617"/>
            <a:ext cx="8713695" cy="1938992"/>
          </a:xfrm>
          <a:prstGeom prst="rect">
            <a:avLst/>
          </a:prstGeom>
          <a:noFill/>
        </p:spPr>
        <p:txBody>
          <a:bodyPr wrap="square">
            <a:spAutoFit/>
          </a:bodyPr>
          <a:lstStyle/>
          <a:p>
            <a:pPr algn="just" rtl="0">
              <a:spcBef>
                <a:spcPts val="0"/>
              </a:spcBef>
              <a:spcAft>
                <a:spcPts val="0"/>
              </a:spcAft>
            </a:pPr>
            <a:r>
              <a:rPr lang="es-ES" sz="1200" b="0" i="0" u="none" strike="noStrike" dirty="0">
                <a:solidFill>
                  <a:srgbClr val="000000"/>
                </a:solidFill>
                <a:effectLst/>
                <a:latin typeface="Arial Narrow" panose="020B0606020202030204" pitchFamily="34" charset="0"/>
              </a:rPr>
              <a:t>Figura </a:t>
            </a:r>
            <a:r>
              <a:rPr lang="es-ES" sz="1200" dirty="0">
                <a:solidFill>
                  <a:srgbClr val="000000"/>
                </a:solidFill>
                <a:latin typeface="Arial Narrow" panose="020B0606020202030204" pitchFamily="34" charset="0"/>
              </a:rPr>
              <a:t>2. </a:t>
            </a:r>
            <a:r>
              <a:rPr lang="es-ES" sz="1200" b="0" i="0" u="none" strike="noStrike" dirty="0">
                <a:solidFill>
                  <a:srgbClr val="000000"/>
                </a:solidFill>
                <a:effectLst/>
                <a:latin typeface="Arial Narrow" panose="020B0606020202030204" pitchFamily="34" charset="0"/>
              </a:rPr>
              <a:t> Niveles promedio de ruido (</a:t>
            </a:r>
            <a:r>
              <a:rPr lang="es-ES" sz="1200" b="0" i="0" u="none" strike="noStrike" dirty="0" err="1">
                <a:solidFill>
                  <a:srgbClr val="000000"/>
                </a:solidFill>
                <a:effectLst/>
                <a:latin typeface="Arial Narrow" panose="020B0606020202030204" pitchFamily="34" charset="0"/>
              </a:rPr>
              <a:t>dBA</a:t>
            </a:r>
            <a:r>
              <a:rPr lang="es-ES" sz="1200" b="0" i="0" u="none" strike="noStrike" dirty="0">
                <a:solidFill>
                  <a:srgbClr val="000000"/>
                </a:solidFill>
                <a:effectLst/>
                <a:latin typeface="Arial Narrow" panose="020B0606020202030204" pitchFamily="34" charset="0"/>
              </a:rPr>
              <a:t>) en zona céntrica de la ciudad de Osorno, de acuerdo con el horario:</a:t>
            </a:r>
            <a:endParaRPr lang="es-ES" sz="1200" b="0" dirty="0">
              <a:effectLst/>
            </a:endParaRPr>
          </a:p>
          <a:p>
            <a:pPr algn="just" rtl="0">
              <a:spcBef>
                <a:spcPts val="0"/>
              </a:spcBef>
              <a:spcAft>
                <a:spcPts val="0"/>
              </a:spcAft>
            </a:pPr>
            <a:r>
              <a:rPr lang="es-ES" sz="1200" b="0" i="0" u="none" strike="noStrike" dirty="0" err="1">
                <a:solidFill>
                  <a:srgbClr val="000000"/>
                </a:solidFill>
                <a:effectLst/>
                <a:latin typeface="Arial Narrow" panose="020B0606020202030204" pitchFamily="34" charset="0"/>
              </a:rPr>
              <a:t>I.Horario</a:t>
            </a:r>
            <a:r>
              <a:rPr lang="es-ES" sz="1200" b="0" i="0" u="none" strike="noStrike" dirty="0">
                <a:solidFill>
                  <a:srgbClr val="000000"/>
                </a:solidFill>
                <a:effectLst/>
                <a:latin typeface="Arial Narrow" panose="020B0606020202030204" pitchFamily="34" charset="0"/>
              </a:rPr>
              <a:t> punta, 07:30 – 08:30h</a:t>
            </a:r>
            <a:endParaRPr lang="es-ES" sz="1200" b="0" dirty="0">
              <a:effectLst/>
            </a:endParaRPr>
          </a:p>
          <a:p>
            <a:pPr algn="just" rtl="0">
              <a:spcBef>
                <a:spcPts val="0"/>
              </a:spcBef>
              <a:spcAft>
                <a:spcPts val="0"/>
              </a:spcAft>
            </a:pPr>
            <a:r>
              <a:rPr lang="es-ES" sz="1200" b="0" i="0" u="none" strike="noStrike" dirty="0" err="1">
                <a:solidFill>
                  <a:srgbClr val="000000"/>
                </a:solidFill>
                <a:effectLst/>
                <a:latin typeface="Arial Narrow" panose="020B0606020202030204" pitchFamily="34" charset="0"/>
              </a:rPr>
              <a:t>II.Horario</a:t>
            </a:r>
            <a:r>
              <a:rPr lang="es-ES" sz="1200" b="0" i="0" u="none" strike="noStrike" dirty="0">
                <a:solidFill>
                  <a:srgbClr val="000000"/>
                </a:solidFill>
                <a:effectLst/>
                <a:latin typeface="Arial Narrow" panose="020B0606020202030204" pitchFamily="34" charset="0"/>
              </a:rPr>
              <a:t> valle, 09:00 – 10:00h</a:t>
            </a:r>
            <a:endParaRPr lang="es-ES" sz="1200" b="0" dirty="0">
              <a:effectLst/>
            </a:endParaRPr>
          </a:p>
          <a:p>
            <a:pPr algn="just" rtl="0">
              <a:spcBef>
                <a:spcPts val="0"/>
              </a:spcBef>
              <a:spcAft>
                <a:spcPts val="0"/>
              </a:spcAft>
            </a:pPr>
            <a:r>
              <a:rPr lang="es-ES" sz="1200" b="0" i="0" u="none" strike="noStrike" dirty="0" err="1">
                <a:solidFill>
                  <a:srgbClr val="000000"/>
                </a:solidFill>
                <a:effectLst/>
                <a:latin typeface="Arial Narrow" panose="020B0606020202030204" pitchFamily="34" charset="0"/>
              </a:rPr>
              <a:t>III.Horario</a:t>
            </a:r>
            <a:r>
              <a:rPr lang="es-ES" sz="1200" b="0" i="0" u="none" strike="noStrike" dirty="0">
                <a:solidFill>
                  <a:srgbClr val="000000"/>
                </a:solidFill>
                <a:effectLst/>
                <a:latin typeface="Arial Narrow" panose="020B0606020202030204" pitchFamily="34" charset="0"/>
              </a:rPr>
              <a:t> valle, 10:00 – 11:00h</a:t>
            </a:r>
            <a:endParaRPr lang="es-ES" sz="1200" b="0" dirty="0">
              <a:effectLst/>
            </a:endParaRPr>
          </a:p>
          <a:p>
            <a:pPr algn="just" rtl="0">
              <a:spcBef>
                <a:spcPts val="0"/>
              </a:spcBef>
              <a:spcAft>
                <a:spcPts val="0"/>
              </a:spcAft>
            </a:pPr>
            <a:r>
              <a:rPr lang="es-ES" sz="1200" b="0" i="0" u="none" strike="noStrike" dirty="0" err="1">
                <a:solidFill>
                  <a:srgbClr val="000000"/>
                </a:solidFill>
                <a:effectLst/>
                <a:latin typeface="Arial Narrow" panose="020B0606020202030204" pitchFamily="34" charset="0"/>
              </a:rPr>
              <a:t>IV.Horario</a:t>
            </a:r>
            <a:r>
              <a:rPr lang="es-ES" sz="1200" b="0" i="0" u="none" strike="noStrike" dirty="0">
                <a:solidFill>
                  <a:srgbClr val="000000"/>
                </a:solidFill>
                <a:effectLst/>
                <a:latin typeface="Arial Narrow" panose="020B0606020202030204" pitchFamily="34" charset="0"/>
              </a:rPr>
              <a:t> valle, 11:00 – 12:00h</a:t>
            </a:r>
            <a:endParaRPr lang="es-ES" sz="1200" b="0" dirty="0">
              <a:effectLst/>
            </a:endParaRPr>
          </a:p>
          <a:p>
            <a:pPr algn="just" rtl="0">
              <a:spcBef>
                <a:spcPts val="0"/>
              </a:spcBef>
              <a:spcAft>
                <a:spcPts val="0"/>
              </a:spcAft>
            </a:pPr>
            <a:r>
              <a:rPr lang="es-ES" sz="1200" b="0" i="0" u="none" strike="noStrike" dirty="0" err="1">
                <a:solidFill>
                  <a:srgbClr val="000000"/>
                </a:solidFill>
                <a:effectLst/>
                <a:latin typeface="Arial Narrow" panose="020B0606020202030204" pitchFamily="34" charset="0"/>
              </a:rPr>
              <a:t>V.Horario</a:t>
            </a:r>
            <a:r>
              <a:rPr lang="es-ES" sz="1200" b="0" i="0" u="none" strike="noStrike" dirty="0">
                <a:solidFill>
                  <a:srgbClr val="000000"/>
                </a:solidFill>
                <a:effectLst/>
                <a:latin typeface="Arial Narrow" panose="020B0606020202030204" pitchFamily="34" charset="0"/>
              </a:rPr>
              <a:t> punta, 12:30 – 13:00h</a:t>
            </a:r>
            <a:endParaRPr lang="es-ES" sz="1200" b="0" dirty="0">
              <a:effectLst/>
            </a:endParaRPr>
          </a:p>
          <a:p>
            <a:pPr algn="just" rtl="0">
              <a:spcBef>
                <a:spcPts val="0"/>
              </a:spcBef>
              <a:spcAft>
                <a:spcPts val="0"/>
              </a:spcAft>
            </a:pPr>
            <a:r>
              <a:rPr lang="es-ES" sz="1200" b="0" i="0" u="none" strike="noStrike" dirty="0">
                <a:solidFill>
                  <a:srgbClr val="000000"/>
                </a:solidFill>
                <a:effectLst/>
                <a:latin typeface="Arial Narrow" panose="020B0606020202030204" pitchFamily="34" charset="0"/>
              </a:rPr>
              <a:t>Valores, Media geométrica ± IC95%. *p&lt;0.05 ANOVA de una vía con comparaciones múltiples, respecto de I y V</a:t>
            </a:r>
            <a:endParaRPr lang="es-ES" sz="1200" b="0" dirty="0">
              <a:effectLst/>
            </a:endParaRPr>
          </a:p>
          <a:p>
            <a:br>
              <a:rPr lang="es-ES" dirty="0"/>
            </a:br>
            <a:endParaRPr lang="es-CL" dirty="0"/>
          </a:p>
        </p:txBody>
      </p:sp>
    </p:spTree>
    <p:extLst>
      <p:ext uri="{BB962C8B-B14F-4D97-AF65-F5344CB8AC3E}">
        <p14:creationId xmlns:p14="http://schemas.microsoft.com/office/powerpoint/2010/main" val="233597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71ADDF4-495D-6503-63B9-DF09F37B6D1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10019" y="770930"/>
            <a:ext cx="1857276" cy="2081584"/>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097FCB7C-DC09-F14D-7795-C5DDBD5F6B73}"/>
              </a:ext>
            </a:extLst>
          </p:cNvPr>
          <p:cNvSpPr txBox="1"/>
          <p:nvPr/>
        </p:nvSpPr>
        <p:spPr>
          <a:xfrm>
            <a:off x="1026683" y="3165448"/>
            <a:ext cx="6229350" cy="1015663"/>
          </a:xfrm>
          <a:prstGeom prst="rect">
            <a:avLst/>
          </a:prstGeom>
          <a:noFill/>
        </p:spPr>
        <p:txBody>
          <a:bodyPr wrap="square">
            <a:spAutoFit/>
          </a:bodyPr>
          <a:lstStyle/>
          <a:p>
            <a:pPr algn="just" rtl="0">
              <a:spcBef>
                <a:spcPts val="0"/>
              </a:spcBef>
              <a:spcAft>
                <a:spcPts val="0"/>
              </a:spcAft>
            </a:pPr>
            <a:r>
              <a:rPr lang="es-ES" sz="1200" b="0" i="0" u="none" strike="noStrike" dirty="0">
                <a:solidFill>
                  <a:srgbClr val="000000"/>
                </a:solidFill>
                <a:effectLst/>
                <a:latin typeface="Arial Narrow" panose="020B0606020202030204" pitchFamily="34" charset="0"/>
              </a:rPr>
              <a:t>Figura 3. Niveles promedio de ruido (</a:t>
            </a:r>
            <a:r>
              <a:rPr lang="es-ES" sz="1200" b="0" i="0" u="none" strike="noStrike" dirty="0" err="1">
                <a:solidFill>
                  <a:srgbClr val="000000"/>
                </a:solidFill>
                <a:effectLst/>
                <a:latin typeface="Arial Narrow" panose="020B0606020202030204" pitchFamily="34" charset="0"/>
              </a:rPr>
              <a:t>dBA</a:t>
            </a:r>
            <a:r>
              <a:rPr lang="es-ES" sz="1200" b="0" i="0" u="none" strike="noStrike" dirty="0">
                <a:solidFill>
                  <a:srgbClr val="000000"/>
                </a:solidFill>
                <a:effectLst/>
                <a:latin typeface="Arial Narrow" panose="020B0606020202030204" pitchFamily="34" charset="0"/>
              </a:rPr>
              <a:t>) en zona céntrica de la ciudad de Osorno, en horarios Punta y Valle. Valores, Media geométrica ± IC95%. P&lt;0.05, prueba de t no pareada</a:t>
            </a:r>
            <a:endParaRPr lang="es-ES" sz="1200" b="0" dirty="0">
              <a:effectLst/>
            </a:endParaRPr>
          </a:p>
          <a:p>
            <a:br>
              <a:rPr lang="es-ES" dirty="0"/>
            </a:br>
            <a:endParaRPr lang="es-CL" dirty="0"/>
          </a:p>
        </p:txBody>
      </p:sp>
    </p:spTree>
    <p:extLst>
      <p:ext uri="{BB962C8B-B14F-4D97-AF65-F5344CB8AC3E}">
        <p14:creationId xmlns:p14="http://schemas.microsoft.com/office/powerpoint/2010/main" val="898086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937</TotalTime>
  <Words>1427</Words>
  <Application>Microsoft Office PowerPoint</Application>
  <PresentationFormat>Presentación en pantalla (16:9)</PresentationFormat>
  <Paragraphs>86</Paragraphs>
  <Slides>14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14</vt:i4>
      </vt:variant>
    </vt:vector>
  </HeadingPairs>
  <TitlesOfParts>
    <vt:vector size="19" baseType="lpstr">
      <vt:lpstr>Arial</vt:lpstr>
      <vt:lpstr>Arial Narrow</vt:lpstr>
      <vt:lpstr>Calibri</vt:lpstr>
      <vt:lpstr>Calibri Light</vt:lpstr>
      <vt:lpstr>Tema de Office</vt:lpstr>
      <vt:lpstr>Presentación de PowerPoint</vt:lpstr>
      <vt:lpstr>Presentación de PowerPoint</vt:lpstr>
      <vt:lpstr>Presentación de PowerPoint</vt:lpstr>
      <vt:lpstr>  </vt:lpstr>
      <vt:lpstr> </vt:lpstr>
      <vt:lpstr>Presentación de PowerPoint</vt:lpstr>
      <vt:lpstr>evidencias</vt:lpstr>
      <vt:lpstr>Presentación de PowerPoint</vt:lpstr>
      <vt:lpstr>Presentación de PowerPoint</vt:lpstr>
      <vt:lpstr>Presentación de PowerPoint</vt:lpstr>
      <vt:lpstr>Presentación de PowerPoint</vt:lpstr>
      <vt:lpstr>Evidencia medición de ruido en terreno con sonómetro</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susane diaz</cp:lastModifiedBy>
  <cp:revision>64</cp:revision>
  <dcterms:created xsi:type="dcterms:W3CDTF">2022-04-20T21:54:46Z</dcterms:created>
  <dcterms:modified xsi:type="dcterms:W3CDTF">2024-01-26T12:57:24Z</dcterms:modified>
</cp:coreProperties>
</file>