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embeddedFontLst>
    <p:embeddedFont>
      <p:font typeface="Arial Narrow"/>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8" roundtripDataSignature="AMtx7mjiVH6xVKwCDqtTLxv0mzVT2WiaC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ArialNarrow-bold.fntdata"/><Relationship Id="rId14" Type="http://schemas.openxmlformats.org/officeDocument/2006/relationships/font" Target="fonts/ArialNarrow-regular.fntdata"/><Relationship Id="rId17" Type="http://schemas.openxmlformats.org/officeDocument/2006/relationships/font" Target="fonts/ArialNarrow-boldItalic.fntdata"/><Relationship Id="rId16" Type="http://schemas.openxmlformats.org/officeDocument/2006/relationships/font" Target="fonts/ArialNarrow-italic.fntdata"/><Relationship Id="rId5" Type="http://schemas.openxmlformats.org/officeDocument/2006/relationships/slide" Target="slides/slide1.xml"/><Relationship Id="rId6" Type="http://schemas.openxmlformats.org/officeDocument/2006/relationships/slide" Target="slides/slide2.xml"/><Relationship Id="rId18" Type="http://customschemas.google.com/relationships/presentationmetadata" Target="meta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c551c8461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g2c551c84612_0_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c551c84612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2c551c84612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1" name="Shape 11"/>
        <p:cNvGrpSpPr/>
        <p:nvPr/>
      </p:nvGrpSpPr>
      <p:grpSpPr>
        <a:xfrm>
          <a:off x="0" y="0"/>
          <a:ext cx="0" cy="0"/>
          <a:chOff x="0" y="0"/>
          <a:chExt cx="0" cy="0"/>
        </a:xfrm>
      </p:grpSpPr>
      <p:sp>
        <p:nvSpPr>
          <p:cNvPr id="12" name="Google Shape;12;p9"/>
          <p:cNvSpPr txBox="1"/>
          <p:nvPr>
            <p:ph type="ctrTitle"/>
          </p:nvPr>
        </p:nvSpPr>
        <p:spPr>
          <a:xfrm>
            <a:off x="1143000" y="841772"/>
            <a:ext cx="6858000" cy="1790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9"/>
          <p:cNvSpPr txBox="1"/>
          <p:nvPr>
            <p:ph idx="1" type="subTitle"/>
          </p:nvPr>
        </p:nvSpPr>
        <p:spPr>
          <a:xfrm>
            <a:off x="1143000" y="2701528"/>
            <a:ext cx="6858000" cy="124182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4" name="Google Shape;14;p9"/>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9"/>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9"/>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68" name="Shape 68"/>
        <p:cNvGrpSpPr/>
        <p:nvPr/>
      </p:nvGrpSpPr>
      <p:grpSpPr>
        <a:xfrm>
          <a:off x="0" y="0"/>
          <a:ext cx="0" cy="0"/>
          <a:chOff x="0" y="0"/>
          <a:chExt cx="0" cy="0"/>
        </a:xfrm>
      </p:grpSpPr>
      <p:sp>
        <p:nvSpPr>
          <p:cNvPr id="69" name="Google Shape;69;p18"/>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8"/>
          <p:cNvSpPr txBox="1"/>
          <p:nvPr>
            <p:ph idx="1" type="body"/>
          </p:nvPr>
        </p:nvSpPr>
        <p:spPr>
          <a:xfrm rot="5400000">
            <a:off x="2940248" y="-942379"/>
            <a:ext cx="3263504"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1" name="Google Shape;71;p18"/>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8"/>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8"/>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74" name="Shape 74"/>
        <p:cNvGrpSpPr/>
        <p:nvPr/>
      </p:nvGrpSpPr>
      <p:grpSpPr>
        <a:xfrm>
          <a:off x="0" y="0"/>
          <a:ext cx="0" cy="0"/>
          <a:chOff x="0" y="0"/>
          <a:chExt cx="0" cy="0"/>
        </a:xfrm>
      </p:grpSpPr>
      <p:sp>
        <p:nvSpPr>
          <p:cNvPr id="75" name="Google Shape;75;p19"/>
          <p:cNvSpPr txBox="1"/>
          <p:nvPr>
            <p:ph type="title"/>
          </p:nvPr>
        </p:nvSpPr>
        <p:spPr>
          <a:xfrm rot="5400000">
            <a:off x="5350073" y="1467446"/>
            <a:ext cx="4358879"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9"/>
          <p:cNvSpPr txBox="1"/>
          <p:nvPr>
            <p:ph idx="1" type="body"/>
          </p:nvPr>
        </p:nvSpPr>
        <p:spPr>
          <a:xfrm rot="5400000">
            <a:off x="1349573" y="-447079"/>
            <a:ext cx="4358879"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7" name="Google Shape;77;p19"/>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9"/>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9"/>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17" name="Shape 17"/>
        <p:cNvGrpSpPr/>
        <p:nvPr/>
      </p:nvGrpSpPr>
      <p:grpSpPr>
        <a:xfrm>
          <a:off x="0" y="0"/>
          <a:ext cx="0" cy="0"/>
          <a:chOff x="0" y="0"/>
          <a:chExt cx="0" cy="0"/>
        </a:xfrm>
      </p:grpSpPr>
      <p:sp>
        <p:nvSpPr>
          <p:cNvPr id="18" name="Google Shape;18;p10"/>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10"/>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0" name="Google Shape;20;p10"/>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0"/>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10"/>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23" name="Shape 23"/>
        <p:cNvGrpSpPr/>
        <p:nvPr/>
      </p:nvGrpSpPr>
      <p:grpSpPr>
        <a:xfrm>
          <a:off x="0" y="0"/>
          <a:ext cx="0" cy="0"/>
          <a:chOff x="0" y="0"/>
          <a:chExt cx="0" cy="0"/>
        </a:xfrm>
      </p:grpSpPr>
      <p:sp>
        <p:nvSpPr>
          <p:cNvPr id="24" name="Google Shape;24;p11"/>
          <p:cNvSpPr txBox="1"/>
          <p:nvPr>
            <p:ph type="title"/>
          </p:nvPr>
        </p:nvSpPr>
        <p:spPr>
          <a:xfrm>
            <a:off x="623888" y="1282304"/>
            <a:ext cx="7886700" cy="213955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11"/>
          <p:cNvSpPr txBox="1"/>
          <p:nvPr>
            <p:ph idx="1" type="body"/>
          </p:nvPr>
        </p:nvSpPr>
        <p:spPr>
          <a:xfrm>
            <a:off x="623888" y="3442098"/>
            <a:ext cx="7886700" cy="112514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rgbClr val="888888"/>
              </a:buClr>
              <a:buSzPts val="1800"/>
              <a:buNone/>
              <a:defRPr sz="1800">
                <a:solidFill>
                  <a:srgbClr val="888888"/>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26" name="Google Shape;26;p11"/>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1"/>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1"/>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29" name="Shape 29"/>
        <p:cNvGrpSpPr/>
        <p:nvPr/>
      </p:nvGrpSpPr>
      <p:grpSpPr>
        <a:xfrm>
          <a:off x="0" y="0"/>
          <a:ext cx="0" cy="0"/>
          <a:chOff x="0" y="0"/>
          <a:chExt cx="0" cy="0"/>
        </a:xfrm>
      </p:grpSpPr>
      <p:sp>
        <p:nvSpPr>
          <p:cNvPr id="30" name="Google Shape;30;p12"/>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12"/>
          <p:cNvSpPr txBox="1"/>
          <p:nvPr>
            <p:ph idx="1" type="body"/>
          </p:nvPr>
        </p:nvSpPr>
        <p:spPr>
          <a:xfrm>
            <a:off x="6286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2" name="Google Shape;32;p12"/>
          <p:cNvSpPr txBox="1"/>
          <p:nvPr>
            <p:ph idx="2" type="body"/>
          </p:nvPr>
        </p:nvSpPr>
        <p:spPr>
          <a:xfrm>
            <a:off x="46291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3" name="Google Shape;33;p12"/>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2"/>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2"/>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36" name="Shape 36"/>
        <p:cNvGrpSpPr/>
        <p:nvPr/>
      </p:nvGrpSpPr>
      <p:grpSpPr>
        <a:xfrm>
          <a:off x="0" y="0"/>
          <a:ext cx="0" cy="0"/>
          <a:chOff x="0" y="0"/>
          <a:chExt cx="0" cy="0"/>
        </a:xfrm>
      </p:grpSpPr>
      <p:sp>
        <p:nvSpPr>
          <p:cNvPr id="37" name="Google Shape;37;p13"/>
          <p:cNvSpPr txBox="1"/>
          <p:nvPr>
            <p:ph type="title"/>
          </p:nvPr>
        </p:nvSpPr>
        <p:spPr>
          <a:xfrm>
            <a:off x="629841"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3"/>
          <p:cNvSpPr txBox="1"/>
          <p:nvPr>
            <p:ph idx="1" type="body"/>
          </p:nvPr>
        </p:nvSpPr>
        <p:spPr>
          <a:xfrm>
            <a:off x="629842" y="1260872"/>
            <a:ext cx="3868340"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39" name="Google Shape;39;p13"/>
          <p:cNvSpPr txBox="1"/>
          <p:nvPr>
            <p:ph idx="2" type="body"/>
          </p:nvPr>
        </p:nvSpPr>
        <p:spPr>
          <a:xfrm>
            <a:off x="629842" y="1878806"/>
            <a:ext cx="3868340"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0" name="Google Shape;40;p13"/>
          <p:cNvSpPr txBox="1"/>
          <p:nvPr>
            <p:ph idx="3" type="body"/>
          </p:nvPr>
        </p:nvSpPr>
        <p:spPr>
          <a:xfrm>
            <a:off x="4629150" y="1260872"/>
            <a:ext cx="3887391"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1" name="Google Shape;41;p13"/>
          <p:cNvSpPr txBox="1"/>
          <p:nvPr>
            <p:ph idx="4" type="body"/>
          </p:nvPr>
        </p:nvSpPr>
        <p:spPr>
          <a:xfrm>
            <a:off x="4629150" y="1878806"/>
            <a:ext cx="3887391"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2" name="Google Shape;42;p13"/>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3"/>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3"/>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45" name="Shape 45"/>
        <p:cNvGrpSpPr/>
        <p:nvPr/>
      </p:nvGrpSpPr>
      <p:grpSpPr>
        <a:xfrm>
          <a:off x="0" y="0"/>
          <a:ext cx="0" cy="0"/>
          <a:chOff x="0" y="0"/>
          <a:chExt cx="0" cy="0"/>
        </a:xfrm>
      </p:grpSpPr>
      <p:sp>
        <p:nvSpPr>
          <p:cNvPr id="46" name="Google Shape;46;p14"/>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4"/>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4"/>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4"/>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0" name="Shape 50"/>
        <p:cNvGrpSpPr/>
        <p:nvPr/>
      </p:nvGrpSpPr>
      <p:grpSpPr>
        <a:xfrm>
          <a:off x="0" y="0"/>
          <a:ext cx="0" cy="0"/>
          <a:chOff x="0" y="0"/>
          <a:chExt cx="0" cy="0"/>
        </a:xfrm>
      </p:grpSpPr>
      <p:sp>
        <p:nvSpPr>
          <p:cNvPr id="51" name="Google Shape;51;p15"/>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5"/>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5"/>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54" name="Shape 54"/>
        <p:cNvGrpSpPr/>
        <p:nvPr/>
      </p:nvGrpSpPr>
      <p:grpSpPr>
        <a:xfrm>
          <a:off x="0" y="0"/>
          <a:ext cx="0" cy="0"/>
          <a:chOff x="0" y="0"/>
          <a:chExt cx="0" cy="0"/>
        </a:xfrm>
      </p:grpSpPr>
      <p:sp>
        <p:nvSpPr>
          <p:cNvPr id="55" name="Google Shape;55;p16"/>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6"/>
          <p:cNvSpPr txBox="1"/>
          <p:nvPr>
            <p:ph idx="1" type="body"/>
          </p:nvPr>
        </p:nvSpPr>
        <p:spPr>
          <a:xfrm>
            <a:off x="3887391" y="740569"/>
            <a:ext cx="4629150" cy="3655219"/>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57" name="Google Shape;57;p16"/>
          <p:cNvSpPr txBox="1"/>
          <p:nvPr>
            <p:ph idx="2"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58" name="Google Shape;58;p1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1" name="Shape 61"/>
        <p:cNvGrpSpPr/>
        <p:nvPr/>
      </p:nvGrpSpPr>
      <p:grpSpPr>
        <a:xfrm>
          <a:off x="0" y="0"/>
          <a:ext cx="0" cy="0"/>
          <a:chOff x="0" y="0"/>
          <a:chExt cx="0" cy="0"/>
        </a:xfrm>
      </p:grpSpPr>
      <p:sp>
        <p:nvSpPr>
          <p:cNvPr id="62" name="Google Shape;62;p17"/>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7"/>
          <p:cNvSpPr/>
          <p:nvPr>
            <p:ph idx="2" type="pic"/>
          </p:nvPr>
        </p:nvSpPr>
        <p:spPr>
          <a:xfrm>
            <a:off x="3887391" y="740569"/>
            <a:ext cx="4629150" cy="3655219"/>
          </a:xfrm>
          <a:prstGeom prst="rect">
            <a:avLst/>
          </a:prstGeom>
          <a:noFill/>
          <a:ln>
            <a:noFill/>
          </a:ln>
        </p:spPr>
      </p:sp>
      <p:sp>
        <p:nvSpPr>
          <p:cNvPr id="64" name="Google Shape;64;p17"/>
          <p:cNvSpPr txBox="1"/>
          <p:nvPr>
            <p:ph idx="1"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5" name="Google Shape;65;p17"/>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7"/>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7"/>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MX"/>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7.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8"/>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8"/>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 name="Google Shape;8;p8"/>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8"/>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8"/>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MX"/>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jpg"/><Relationship Id="rId4" Type="http://schemas.openxmlformats.org/officeDocument/2006/relationships/image" Target="../media/image15.jpg"/><Relationship Id="rId5" Type="http://schemas.openxmlformats.org/officeDocument/2006/relationships/image" Target="../media/image14.jpg"/><Relationship Id="rId6" Type="http://schemas.openxmlformats.org/officeDocument/2006/relationships/image" Target="../media/image1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g"/><Relationship Id="rId4" Type="http://schemas.openxmlformats.org/officeDocument/2006/relationships/image" Target="../media/image1.jpg"/><Relationship Id="rId5" Type="http://schemas.openxmlformats.org/officeDocument/2006/relationships/image" Target="../media/image10.jpg"/><Relationship Id="rId6"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3" name="Shape 83"/>
        <p:cNvGrpSpPr/>
        <p:nvPr/>
      </p:nvGrpSpPr>
      <p:grpSpPr>
        <a:xfrm>
          <a:off x="0" y="0"/>
          <a:ext cx="0" cy="0"/>
          <a:chOff x="0" y="0"/>
          <a:chExt cx="0" cy="0"/>
        </a:xfrm>
      </p:grpSpPr>
      <p:sp>
        <p:nvSpPr>
          <p:cNvPr id="84" name="Google Shape;84;p1"/>
          <p:cNvSpPr txBox="1"/>
          <p:nvPr/>
        </p:nvSpPr>
        <p:spPr>
          <a:xfrm>
            <a:off x="1852877" y="1357846"/>
            <a:ext cx="5848500" cy="4002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MX" sz="2000" u="none" cap="none" strike="noStrike">
                <a:solidFill>
                  <a:schemeClr val="dk1"/>
                </a:solidFill>
                <a:latin typeface="Calibri"/>
                <a:ea typeface="Calibri"/>
                <a:cs typeface="Calibri"/>
                <a:sym typeface="Calibri"/>
              </a:rPr>
              <a:t>FICHA TECNICA DE AVANCE</a:t>
            </a:r>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a:p>
            <a:pPr indent="0" lvl="0" marL="0" marR="0" rtl="0" algn="l">
              <a:spcBef>
                <a:spcPts val="0"/>
              </a:spcBef>
              <a:spcAft>
                <a:spcPts val="0"/>
              </a:spcAft>
              <a:buNone/>
            </a:pPr>
            <a:r>
              <a:rPr b="1" lang="es-MX" sz="2000">
                <a:solidFill>
                  <a:schemeClr val="dk1"/>
                </a:solidFill>
                <a:latin typeface="Calibri"/>
                <a:ea typeface="Calibri"/>
                <a:cs typeface="Calibri"/>
                <a:sym typeface="Calibri"/>
              </a:rPr>
              <a:t>DIRECCION DE INVESTIGACIÓN</a:t>
            </a:r>
            <a:endParaRPr/>
          </a:p>
          <a:p>
            <a:pPr indent="0" lvl="0" marL="0" marR="0" rtl="0" algn="l">
              <a:spcBef>
                <a:spcPts val="0"/>
              </a:spcBef>
              <a:spcAft>
                <a:spcPts val="0"/>
              </a:spcAft>
              <a:buNone/>
            </a:pPr>
            <a:r>
              <a:rPr lang="es-MX" sz="2000">
                <a:solidFill>
                  <a:srgbClr val="7F7F7F"/>
                </a:solidFill>
                <a:latin typeface="Calibri"/>
                <a:ea typeface="Calibri"/>
                <a:cs typeface="Calibri"/>
                <a:sym typeface="Calibri"/>
              </a:rPr>
              <a:t>VICERRECTORIA DE INVESTIGACIÓN Y POSTGRADO</a:t>
            </a:r>
            <a:endParaRPr/>
          </a:p>
          <a:p>
            <a:pPr indent="0" lvl="0" marL="0" marR="0" rtl="0" algn="l">
              <a:spcBef>
                <a:spcPts val="0"/>
              </a:spcBef>
              <a:spcAft>
                <a:spcPts val="0"/>
              </a:spcAft>
              <a:buNone/>
            </a:pPr>
            <a:r>
              <a:rPr lang="es-MX" sz="2000">
                <a:solidFill>
                  <a:srgbClr val="7F7F7F"/>
                </a:solidFill>
                <a:latin typeface="Calibri"/>
                <a:ea typeface="Calibri"/>
                <a:cs typeface="Calibri"/>
                <a:sym typeface="Calibri"/>
              </a:rPr>
              <a:t>Redes Territoriales de Investigación</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s-MX" sz="1800">
                <a:solidFill>
                  <a:schemeClr val="dk1"/>
                </a:solidFill>
                <a:latin typeface="Calibri"/>
                <a:ea typeface="Calibri"/>
                <a:cs typeface="Calibri"/>
                <a:sym typeface="Calibri"/>
              </a:rPr>
              <a:t>JUNIO 2024</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p:txBody>
      </p:sp>
      <p:sp>
        <p:nvSpPr>
          <p:cNvPr id="85" name="Google Shape;85;p1"/>
          <p:cNvSpPr/>
          <p:nvPr/>
        </p:nvSpPr>
        <p:spPr>
          <a:xfrm>
            <a:off x="1852873" y="3113725"/>
            <a:ext cx="70515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MX" sz="1800">
                <a:solidFill>
                  <a:schemeClr val="dk1"/>
                </a:solidFill>
                <a:latin typeface="Calibri"/>
                <a:ea typeface="Calibri"/>
                <a:cs typeface="Calibri"/>
                <a:sym typeface="Calibri"/>
              </a:rPr>
              <a:t>Título de la Iniciativa de Investigación: </a:t>
            </a:r>
            <a:r>
              <a:rPr lang="es-MX" sz="1000">
                <a:solidFill>
                  <a:schemeClr val="dk1"/>
                </a:solidFill>
                <a:latin typeface="Arial Narrow"/>
                <a:ea typeface="Arial Narrow"/>
                <a:cs typeface="Arial Narrow"/>
                <a:sym typeface="Arial Narrow"/>
              </a:rPr>
              <a:t>Actualización de una Guía de Actividad Física para Preescolares: una estrategia preventiva para combatir la obesidad infantil. </a:t>
            </a:r>
            <a:r>
              <a:rPr lang="es-MX"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
        <p:nvSpPr>
          <p:cNvPr id="86" name="Google Shape;86;p1"/>
          <p:cNvSpPr/>
          <p:nvPr/>
        </p:nvSpPr>
        <p:spPr>
          <a:xfrm>
            <a:off x="1852873" y="3748400"/>
            <a:ext cx="68763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MX" sz="1800">
                <a:solidFill>
                  <a:schemeClr val="dk1"/>
                </a:solidFill>
                <a:latin typeface="Calibri"/>
                <a:ea typeface="Calibri"/>
                <a:cs typeface="Calibri"/>
                <a:sym typeface="Calibri"/>
              </a:rPr>
              <a:t>Nombre  de participantes equipo: </a:t>
            </a:r>
            <a:r>
              <a:rPr lang="es-MX" sz="1000">
                <a:solidFill>
                  <a:schemeClr val="dk1"/>
                </a:solidFill>
                <a:latin typeface="Calibri"/>
                <a:ea typeface="Calibri"/>
                <a:cs typeface="Calibri"/>
                <a:sym typeface="Calibri"/>
              </a:rPr>
              <a:t>Nataly Schneider, Javiera Martinez, Carolina Fuentes, Graciela Gallegos</a:t>
            </a:r>
            <a:endParaRPr sz="6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2"/>
          <p:cNvPicPr preferRelativeResize="0"/>
          <p:nvPr/>
        </p:nvPicPr>
        <p:blipFill rotWithShape="1">
          <a:blip r:embed="rId3">
            <a:alphaModFix/>
          </a:blip>
          <a:srcRect b="0" l="0" r="0" t="0"/>
          <a:stretch/>
        </p:blipFill>
        <p:spPr>
          <a:xfrm>
            <a:off x="7176322" y="95007"/>
            <a:ext cx="1913890" cy="247015"/>
          </a:xfrm>
          <a:prstGeom prst="rect">
            <a:avLst/>
          </a:prstGeom>
          <a:noFill/>
          <a:ln>
            <a:noFill/>
          </a:ln>
        </p:spPr>
      </p:pic>
      <p:sp>
        <p:nvSpPr>
          <p:cNvPr id="92" name="Google Shape;92;p2"/>
          <p:cNvSpPr/>
          <p:nvPr/>
        </p:nvSpPr>
        <p:spPr>
          <a:xfrm>
            <a:off x="628650" y="437386"/>
            <a:ext cx="8025300" cy="4374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MX" sz="1800">
                <a:solidFill>
                  <a:schemeClr val="dk1"/>
                </a:solidFill>
                <a:latin typeface="Calibri"/>
                <a:ea typeface="Calibri"/>
                <a:cs typeface="Calibri"/>
                <a:sym typeface="Calibri"/>
              </a:rPr>
              <a:t>BREVE DESCRIPCIÓN DE PROYECTO </a:t>
            </a:r>
            <a:endParaRPr/>
          </a:p>
          <a:p>
            <a:pPr indent="0" lvl="0" marL="0" marR="0" rtl="0" algn="l">
              <a:spcBef>
                <a:spcPts val="0"/>
              </a:spcBef>
              <a:spcAft>
                <a:spcPts val="0"/>
              </a:spcAft>
              <a:buNone/>
            </a:pPr>
            <a:r>
              <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lang="es-MX" sz="1200">
                <a:solidFill>
                  <a:schemeClr val="dk1"/>
                </a:solidFill>
              </a:rPr>
              <a:t>Este proyecto tiene como objetivo actualizar la Guía de actividad física en preescolares RTI 2019 según la necesidad de la comunidad educativa a través de la implementación de la guía de actividad física en la comunidad educativa y luego la medición de la percepción de la comunidad educativa sobre la misma. </a:t>
            </a:r>
            <a:endParaRPr sz="1200">
              <a:solidFill>
                <a:schemeClr val="dk1"/>
              </a:solidFill>
            </a:endParaRPr>
          </a:p>
          <a:p>
            <a:pPr indent="0" lvl="0" marL="0" marR="0" rtl="0" algn="l">
              <a:spcBef>
                <a:spcPts val="0"/>
              </a:spcBef>
              <a:spcAft>
                <a:spcPts val="0"/>
              </a:spcAft>
              <a:buNone/>
            </a:pPr>
            <a:r>
              <a:t/>
            </a:r>
            <a:endParaRPr sz="1200">
              <a:solidFill>
                <a:schemeClr val="dk1"/>
              </a:solidFill>
            </a:endParaRPr>
          </a:p>
          <a:p>
            <a:pPr indent="0" lvl="0" marL="0" marR="0" rtl="0" algn="l">
              <a:spcBef>
                <a:spcPts val="0"/>
              </a:spcBef>
              <a:spcAft>
                <a:spcPts val="0"/>
              </a:spcAft>
              <a:buNone/>
            </a:pPr>
            <a:r>
              <a:rPr lang="es-MX" sz="1200">
                <a:solidFill>
                  <a:schemeClr val="dk1"/>
                </a:solidFill>
              </a:rPr>
              <a:t>Posterior a esto se realizará una nueva confección de la guía incorporando las mejoras sugeridas por los usuarios de la guía. </a:t>
            </a:r>
            <a:endParaRPr sz="1200">
              <a:solidFill>
                <a:schemeClr val="dk1"/>
              </a:solidFill>
            </a:endParaRPr>
          </a:p>
          <a:p>
            <a:pPr indent="0" lvl="0" marL="0" marR="0" rtl="0" algn="l">
              <a:spcBef>
                <a:spcPts val="0"/>
              </a:spcBef>
              <a:spcAft>
                <a:spcPts val="0"/>
              </a:spcAft>
              <a:buNone/>
            </a:pPr>
            <a:r>
              <a:t/>
            </a:r>
            <a:endParaRPr sz="1200">
              <a:solidFill>
                <a:schemeClr val="dk1"/>
              </a:solidFill>
            </a:endParaRPr>
          </a:p>
          <a:p>
            <a:pPr indent="0" lvl="0" marL="0" marR="0" rtl="0" algn="l">
              <a:spcBef>
                <a:spcPts val="0"/>
              </a:spcBef>
              <a:spcAft>
                <a:spcPts val="0"/>
              </a:spcAft>
              <a:buNone/>
            </a:pPr>
            <a:r>
              <a:rPr lang="es-MX" sz="1200">
                <a:solidFill>
                  <a:schemeClr val="dk1"/>
                </a:solidFill>
              </a:rPr>
              <a:t>Investigación de tipo cuantitativo descriptivo de corte transversal para una</a:t>
            </a:r>
            <a:r>
              <a:rPr lang="es-MX" sz="1000">
                <a:solidFill>
                  <a:schemeClr val="dk1"/>
                </a:solidFill>
              </a:rPr>
              <a:t> </a:t>
            </a:r>
            <a:r>
              <a:rPr lang="es-MX" sz="1200">
                <a:solidFill>
                  <a:schemeClr val="dk1"/>
                </a:solidFill>
              </a:rPr>
              <a:t>población objetivo corresponde a la comunidad educativa de niños y niñas entre 4 años 0 meses y 0 días a 5 años 11 meses y 30 días que se encuentran matriculados en Escuelas adscritas a la Dirección Administrativa de Educación Municipal de la ciudad de Puerto Montt, y sean alumnos regulares de los cursos prekinder y kinder.</a:t>
            </a:r>
            <a:endParaRPr sz="1200">
              <a:solidFill>
                <a:schemeClr val="dk1"/>
              </a:solidFil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pic>
        <p:nvPicPr>
          <p:cNvPr id="97" name="Google Shape;97;p3"/>
          <p:cNvPicPr preferRelativeResize="0"/>
          <p:nvPr/>
        </p:nvPicPr>
        <p:blipFill rotWithShape="1">
          <a:blip r:embed="rId3">
            <a:alphaModFix/>
          </a:blip>
          <a:srcRect b="0" l="0" r="0" t="0"/>
          <a:stretch/>
        </p:blipFill>
        <p:spPr>
          <a:xfrm>
            <a:off x="7176322" y="95007"/>
            <a:ext cx="1913890" cy="247015"/>
          </a:xfrm>
          <a:prstGeom prst="rect">
            <a:avLst/>
          </a:prstGeom>
          <a:noFill/>
          <a:ln>
            <a:noFill/>
          </a:ln>
        </p:spPr>
      </p:pic>
      <p:sp>
        <p:nvSpPr>
          <p:cNvPr id="98" name="Google Shape;98;p3"/>
          <p:cNvSpPr txBox="1"/>
          <p:nvPr>
            <p:ph type="title"/>
          </p:nvPr>
        </p:nvSpPr>
        <p:spPr>
          <a:xfrm>
            <a:off x="628650" y="273843"/>
            <a:ext cx="8294856" cy="118530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Font typeface="Calibri"/>
              <a:buNone/>
            </a:pPr>
            <a:br>
              <a:rPr lang="es-MX" sz="2400"/>
            </a:br>
            <a:br>
              <a:rPr lang="es-MX" sz="2400"/>
            </a:br>
            <a:endParaRPr sz="2400"/>
          </a:p>
        </p:txBody>
      </p:sp>
      <p:sp>
        <p:nvSpPr>
          <p:cNvPr id="99" name="Google Shape;99;p3"/>
          <p:cNvSpPr/>
          <p:nvPr/>
        </p:nvSpPr>
        <p:spPr>
          <a:xfrm>
            <a:off x="628650" y="437317"/>
            <a:ext cx="802531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MX" sz="1800">
                <a:solidFill>
                  <a:schemeClr val="dk1"/>
                </a:solidFill>
                <a:latin typeface="Calibri"/>
                <a:ea typeface="Calibri"/>
                <a:cs typeface="Calibri"/>
                <a:sym typeface="Calibri"/>
              </a:rPr>
              <a:t>LOGROS DESTACADOS A LA FECHA</a:t>
            </a:r>
            <a:endParaRPr sz="1800">
              <a:solidFill>
                <a:schemeClr val="dk1"/>
              </a:solidFill>
              <a:latin typeface="Calibri"/>
              <a:ea typeface="Calibri"/>
              <a:cs typeface="Calibri"/>
              <a:sym typeface="Calibri"/>
            </a:endParaRPr>
          </a:p>
        </p:txBody>
      </p:sp>
      <p:sp>
        <p:nvSpPr>
          <p:cNvPr id="100" name="Google Shape;100;p3"/>
          <p:cNvSpPr/>
          <p:nvPr/>
        </p:nvSpPr>
        <p:spPr>
          <a:xfrm>
            <a:off x="807400" y="806650"/>
            <a:ext cx="7341000" cy="3866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200"/>
          </a:p>
          <a:p>
            <a:pPr indent="0" lvl="0" marL="0" marR="0" rtl="0" algn="l">
              <a:spcBef>
                <a:spcPts val="0"/>
              </a:spcBef>
              <a:spcAft>
                <a:spcPts val="0"/>
              </a:spcAft>
              <a:buNone/>
            </a:pPr>
            <a:r>
              <a:rPr lang="es-MX" sz="1200">
                <a:solidFill>
                  <a:schemeClr val="dk1"/>
                </a:solidFill>
              </a:rPr>
              <a:t>A la fecha se ha logrado lo siguiente: </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Socialización del proyecto con el DEM y comunidades educativas. </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Autorización por el Comité ética científico para la realización del proyecto.</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Procedimiento de consentimientos informados. </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Mediciones antropométricas y toma de datos para las variables sociodemográficas.  </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Gestión compra de todos los artículos para la implementación de la guía. </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Implementación de la guía a través de la entrega de los kits de materiales a la comunidad educativa. </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Validación y aplicación de la encuesta de percepción </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Recolección</a:t>
            </a:r>
            <a:r>
              <a:rPr lang="es-MX" sz="1200">
                <a:solidFill>
                  <a:schemeClr val="dk1"/>
                </a:solidFill>
              </a:rPr>
              <a:t> de encuestas y </a:t>
            </a:r>
            <a:r>
              <a:rPr lang="es-MX" sz="1200">
                <a:solidFill>
                  <a:schemeClr val="dk1"/>
                </a:solidFill>
              </a:rPr>
              <a:t>análisis</a:t>
            </a:r>
            <a:r>
              <a:rPr lang="es-MX" sz="1200">
                <a:solidFill>
                  <a:schemeClr val="dk1"/>
                </a:solidFill>
              </a:rPr>
              <a:t> de resultados.</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Modificación de Guia de </a:t>
            </a:r>
            <a:r>
              <a:rPr lang="es-MX" sz="1200">
                <a:solidFill>
                  <a:schemeClr val="dk1"/>
                </a:solidFill>
              </a:rPr>
              <a:t>actividad</a:t>
            </a:r>
            <a:r>
              <a:rPr lang="es-MX" sz="1200">
                <a:solidFill>
                  <a:schemeClr val="dk1"/>
                </a:solidFill>
              </a:rPr>
              <a:t> </a:t>
            </a:r>
            <a:r>
              <a:rPr lang="es-MX" sz="1200">
                <a:solidFill>
                  <a:schemeClr val="dk1"/>
                </a:solidFill>
              </a:rPr>
              <a:t>física.</a:t>
            </a:r>
            <a:endParaRPr sz="1200">
              <a:solidFill>
                <a:schemeClr val="dk1"/>
              </a:solidFill>
            </a:endParaRPr>
          </a:p>
          <a:p>
            <a:pPr indent="-304800" lvl="0" marL="457200" marR="0" rtl="0" algn="l">
              <a:spcBef>
                <a:spcPts val="0"/>
              </a:spcBef>
              <a:spcAft>
                <a:spcPts val="0"/>
              </a:spcAft>
              <a:buClr>
                <a:schemeClr val="dk1"/>
              </a:buClr>
              <a:buSzPts val="1200"/>
              <a:buChar char="-"/>
            </a:pPr>
            <a:r>
              <a:rPr lang="es-MX" sz="1200">
                <a:solidFill>
                  <a:schemeClr val="dk1"/>
                </a:solidFill>
              </a:rPr>
              <a:t>Socialización  nueva Guía ( en proceso).</a:t>
            </a:r>
            <a:endParaRPr sz="1200">
              <a:solidFill>
                <a:schemeClr val="dk1"/>
              </a:solidFil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pic>
        <p:nvPicPr>
          <p:cNvPr id="105" name="Google Shape;105;p4"/>
          <p:cNvPicPr preferRelativeResize="0"/>
          <p:nvPr/>
        </p:nvPicPr>
        <p:blipFill rotWithShape="1">
          <a:blip r:embed="rId3">
            <a:alphaModFix/>
          </a:blip>
          <a:srcRect b="0" l="0" r="0" t="0"/>
          <a:stretch/>
        </p:blipFill>
        <p:spPr>
          <a:xfrm>
            <a:off x="7176322" y="95007"/>
            <a:ext cx="1913890" cy="247015"/>
          </a:xfrm>
          <a:prstGeom prst="rect">
            <a:avLst/>
          </a:prstGeom>
          <a:noFill/>
          <a:ln>
            <a:noFill/>
          </a:ln>
        </p:spPr>
      </p:pic>
      <p:sp>
        <p:nvSpPr>
          <p:cNvPr id="106" name="Google Shape;106;p4"/>
          <p:cNvSpPr txBox="1"/>
          <p:nvPr>
            <p:ph type="title"/>
          </p:nvPr>
        </p:nvSpPr>
        <p:spPr>
          <a:xfrm>
            <a:off x="628650" y="273843"/>
            <a:ext cx="8294856" cy="118530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Font typeface="Calibri"/>
              <a:buNone/>
            </a:pPr>
            <a:br>
              <a:rPr lang="es-MX" sz="2400"/>
            </a:br>
            <a:endParaRPr sz="2400"/>
          </a:p>
        </p:txBody>
      </p:sp>
      <p:sp>
        <p:nvSpPr>
          <p:cNvPr id="107" name="Google Shape;107;p4"/>
          <p:cNvSpPr/>
          <p:nvPr/>
        </p:nvSpPr>
        <p:spPr>
          <a:xfrm>
            <a:off x="628650" y="437317"/>
            <a:ext cx="8025319"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MX" sz="1800">
                <a:solidFill>
                  <a:schemeClr val="dk1"/>
                </a:solidFill>
                <a:latin typeface="Calibri"/>
                <a:ea typeface="Calibri"/>
                <a:cs typeface="Calibri"/>
                <a:sym typeface="Calibri"/>
              </a:rPr>
              <a:t>PRODUCTOS DE LA INICIATIVA DE </a:t>
            </a:r>
            <a:r>
              <a:rPr lang="es-MX" sz="1800">
                <a:solidFill>
                  <a:schemeClr val="dk1"/>
                </a:solidFill>
                <a:latin typeface="Calibri"/>
                <a:ea typeface="Calibri"/>
                <a:cs typeface="Calibri"/>
                <a:sym typeface="Calibri"/>
              </a:rPr>
              <a:t>INVESTIGACIÓN</a:t>
            </a:r>
            <a:r>
              <a:rPr lang="es-MX" sz="1800">
                <a:solidFill>
                  <a:schemeClr val="dk1"/>
                </a:solidFill>
                <a:latin typeface="Calibri"/>
                <a:ea typeface="Calibri"/>
                <a:cs typeface="Calibri"/>
                <a:sym typeface="Calibri"/>
              </a:rPr>
              <a:t> A NIVEL LOCAL. En esta sección enuncie los principales productos y/o tipo de transferencia que se realizarán por la iniciativa de investigación al nivel municipal-regional, para el desarrollo o bienestar del territorio en cuestión.</a:t>
            </a:r>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a:solidFill>
                <a:schemeClr val="dk1"/>
              </a:solidFill>
              <a:latin typeface="Calibri"/>
              <a:ea typeface="Calibri"/>
              <a:cs typeface="Calibri"/>
              <a:sym typeface="Calibri"/>
            </a:endParaRPr>
          </a:p>
          <a:p>
            <a:pPr indent="0" lvl="0" marL="0" marR="0" rtl="0" algn="l">
              <a:spcBef>
                <a:spcPts val="0"/>
              </a:spcBef>
              <a:spcAft>
                <a:spcPts val="0"/>
              </a:spcAft>
              <a:buNone/>
            </a:pPr>
            <a:r>
              <a:t/>
            </a:r>
            <a:endParaRPr>
              <a:solidFill>
                <a:schemeClr val="dk1"/>
              </a:solidFill>
              <a:latin typeface="Calibri"/>
              <a:ea typeface="Calibri"/>
              <a:cs typeface="Calibri"/>
              <a:sym typeface="Calibri"/>
            </a:endParaRPr>
          </a:p>
          <a:p>
            <a:pPr indent="0" lvl="0" marL="0" marR="0" rtl="0" algn="l">
              <a:spcBef>
                <a:spcPts val="0"/>
              </a:spcBef>
              <a:spcAft>
                <a:spcPts val="0"/>
              </a:spcAft>
              <a:buNone/>
            </a:pPr>
            <a:r>
              <a:rPr lang="es-MX">
                <a:solidFill>
                  <a:schemeClr val="dk1"/>
                </a:solidFill>
                <a:latin typeface="Calibri"/>
                <a:ea typeface="Calibri"/>
                <a:cs typeface="Calibri"/>
                <a:sym typeface="Calibri"/>
              </a:rPr>
              <a:t>Este proyecto tiene contemplado como producto de investigación entregar en formato digital la actualización de la Guía de actividad física para preescolares. Dicha guía será entregada para socializar con el Departamento de Educación Municipal de Puerto Montt, pero al ser un contenido digital se pretende socializar con toda la comunidad educativa municipal de Puerto Montt y la que se alcance a través de los canales comunicacionales de la Universidad. </a:t>
            </a:r>
            <a:endParaRPr>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pic>
        <p:nvPicPr>
          <p:cNvPr id="112" name="Google Shape;112;p5"/>
          <p:cNvPicPr preferRelativeResize="0"/>
          <p:nvPr/>
        </p:nvPicPr>
        <p:blipFill rotWithShape="1">
          <a:blip r:embed="rId3">
            <a:alphaModFix amt="20000"/>
          </a:blip>
          <a:srcRect b="0" l="0" r="0" t="0"/>
          <a:stretch/>
        </p:blipFill>
        <p:spPr>
          <a:xfrm>
            <a:off x="4143043" y="417311"/>
            <a:ext cx="4858083" cy="4726189"/>
          </a:xfrm>
          <a:prstGeom prst="rect">
            <a:avLst/>
          </a:prstGeom>
          <a:noFill/>
          <a:ln>
            <a:noFill/>
          </a:ln>
        </p:spPr>
      </p:pic>
      <p:pic>
        <p:nvPicPr>
          <p:cNvPr id="113" name="Google Shape;113;p5"/>
          <p:cNvPicPr preferRelativeResize="0"/>
          <p:nvPr/>
        </p:nvPicPr>
        <p:blipFill rotWithShape="1">
          <a:blip r:embed="rId4">
            <a:alphaModFix/>
          </a:blip>
          <a:srcRect b="0" l="0" r="0" t="0"/>
          <a:stretch/>
        </p:blipFill>
        <p:spPr>
          <a:xfrm>
            <a:off x="7176322" y="95007"/>
            <a:ext cx="1913890" cy="247015"/>
          </a:xfrm>
          <a:prstGeom prst="rect">
            <a:avLst/>
          </a:prstGeom>
          <a:noFill/>
          <a:ln>
            <a:noFill/>
          </a:ln>
        </p:spPr>
      </p:pic>
      <p:sp>
        <p:nvSpPr>
          <p:cNvPr id="114" name="Google Shape;114;p5"/>
          <p:cNvSpPr/>
          <p:nvPr/>
        </p:nvSpPr>
        <p:spPr>
          <a:xfrm>
            <a:off x="612850" y="361725"/>
            <a:ext cx="8025300" cy="2044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MX" sz="1800">
                <a:solidFill>
                  <a:schemeClr val="dk1"/>
                </a:solidFill>
                <a:latin typeface="Calibri"/>
                <a:ea typeface="Calibri"/>
                <a:cs typeface="Calibri"/>
                <a:sym typeface="Calibri"/>
              </a:rPr>
              <a:t>INSTITUCIONES PARTICIPANTES: Deben indicarse aquellas instituciones públicas y/o privadas que tendrán participación directa en la ejecución e impactos de la iniciativa de investigación a nivel local.</a:t>
            </a:r>
            <a:endParaRPr/>
          </a:p>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a:p>
            <a:pPr indent="0" lvl="0" marL="0" marR="0" rtl="0" algn="l">
              <a:spcBef>
                <a:spcPts val="0"/>
              </a:spcBef>
              <a:spcAft>
                <a:spcPts val="0"/>
              </a:spcAft>
              <a:buNone/>
            </a:pPr>
            <a:r>
              <a:rPr lang="es-MX" sz="1200">
                <a:solidFill>
                  <a:schemeClr val="dk1"/>
                </a:solidFill>
              </a:rPr>
              <a:t>Este proyecto se construyó frente a las necesidades del Departamento de Educación Municipal de Puerto Montt a través de la Coordinación de la educación parvularia del mismo y la Escuela Alemania de la ciudad. </a:t>
            </a:r>
            <a:endParaRPr sz="1200">
              <a:solidFill>
                <a:schemeClr val="dk1"/>
              </a:solidFil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2c551c84612_0_9"/>
          <p:cNvSpPr txBox="1"/>
          <p:nvPr>
            <p:ph idx="1" type="body"/>
          </p:nvPr>
        </p:nvSpPr>
        <p:spPr>
          <a:xfrm>
            <a:off x="628650" y="663678"/>
            <a:ext cx="7886700" cy="373500"/>
          </a:xfrm>
          <a:prstGeom prst="rect">
            <a:avLst/>
          </a:prstGeom>
          <a:noFill/>
          <a:ln>
            <a:noFill/>
          </a:ln>
        </p:spPr>
        <p:txBody>
          <a:bodyPr anchorCtr="0" anchor="t" bIns="45700" lIns="91425" spcFirstLastPara="1" rIns="91425" wrap="square" tIns="45700">
            <a:normAutofit fontScale="47500" lnSpcReduction="20000"/>
          </a:bodyPr>
          <a:lstStyle/>
          <a:p>
            <a:pPr indent="0" lvl="0" marL="0" rtl="0" algn="l">
              <a:lnSpc>
                <a:spcPct val="100000"/>
              </a:lnSpc>
              <a:spcBef>
                <a:spcPts val="0"/>
              </a:spcBef>
              <a:spcAft>
                <a:spcPts val="0"/>
              </a:spcAft>
              <a:buNone/>
            </a:pPr>
            <a:r>
              <a:rPr b="1" lang="es-MX" sz="2721">
                <a:latin typeface="Arial"/>
                <a:ea typeface="Arial"/>
                <a:cs typeface="Arial"/>
                <a:sym typeface="Arial"/>
              </a:rPr>
              <a:t>Autorización por el Comité ética científico para la realización del proyecto.</a:t>
            </a:r>
            <a:endParaRPr b="1" sz="2721">
              <a:latin typeface="Arial"/>
              <a:ea typeface="Arial"/>
              <a:cs typeface="Arial"/>
              <a:sym typeface="Arial"/>
            </a:endParaRPr>
          </a:p>
          <a:p>
            <a:pPr indent="-38100" lvl="0" marL="171450" rtl="0" algn="l">
              <a:lnSpc>
                <a:spcPct val="90000"/>
              </a:lnSpc>
              <a:spcBef>
                <a:spcPts val="0"/>
              </a:spcBef>
              <a:spcAft>
                <a:spcPts val="0"/>
              </a:spcAft>
              <a:buClr>
                <a:schemeClr val="dk1"/>
              </a:buClr>
              <a:buSzPct val="100000"/>
              <a:buNone/>
            </a:pPr>
            <a:r>
              <a:t/>
            </a:r>
            <a:endParaRPr/>
          </a:p>
        </p:txBody>
      </p:sp>
      <p:pic>
        <p:nvPicPr>
          <p:cNvPr id="120" name="Google Shape;120;g2c551c84612_0_9"/>
          <p:cNvPicPr preferRelativeResize="0"/>
          <p:nvPr/>
        </p:nvPicPr>
        <p:blipFill rotWithShape="1">
          <a:blip r:embed="rId3">
            <a:alphaModFix/>
          </a:blip>
          <a:srcRect b="0" l="22656" r="22776" t="9444"/>
          <a:stretch/>
        </p:blipFill>
        <p:spPr>
          <a:xfrm>
            <a:off x="958650" y="1502475"/>
            <a:ext cx="2949674" cy="3059624"/>
          </a:xfrm>
          <a:prstGeom prst="rect">
            <a:avLst/>
          </a:prstGeom>
          <a:noFill/>
          <a:ln>
            <a:noFill/>
          </a:ln>
        </p:spPr>
      </p:pic>
      <p:pic>
        <p:nvPicPr>
          <p:cNvPr id="121" name="Google Shape;121;g2c551c84612_0_9"/>
          <p:cNvPicPr preferRelativeResize="0"/>
          <p:nvPr/>
        </p:nvPicPr>
        <p:blipFill rotWithShape="1">
          <a:blip r:embed="rId4">
            <a:alphaModFix/>
          </a:blip>
          <a:srcRect b="7039" l="22649" r="22786" t="17345"/>
          <a:stretch/>
        </p:blipFill>
        <p:spPr>
          <a:xfrm>
            <a:off x="4498250" y="1502475"/>
            <a:ext cx="3171424" cy="27468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6"/>
          <p:cNvSpPr txBox="1"/>
          <p:nvPr>
            <p:ph idx="1" type="body"/>
          </p:nvPr>
        </p:nvSpPr>
        <p:spPr>
          <a:xfrm>
            <a:off x="462725" y="723353"/>
            <a:ext cx="7886700" cy="3735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00000"/>
              </a:lnSpc>
              <a:spcBef>
                <a:spcPts val="0"/>
              </a:spcBef>
              <a:spcAft>
                <a:spcPts val="0"/>
              </a:spcAft>
              <a:buNone/>
            </a:pPr>
            <a:r>
              <a:rPr b="1" lang="es-MX" sz="1300">
                <a:latin typeface="Arial"/>
                <a:ea typeface="Arial"/>
                <a:cs typeface="Arial"/>
                <a:sym typeface="Arial"/>
              </a:rPr>
              <a:t>Gestión compra de todos los artículos para la implementación de la guía. </a:t>
            </a:r>
            <a:endParaRPr b="1" sz="2200"/>
          </a:p>
        </p:txBody>
      </p:sp>
      <p:pic>
        <p:nvPicPr>
          <p:cNvPr id="127" name="Google Shape;127;p6"/>
          <p:cNvPicPr preferRelativeResize="0"/>
          <p:nvPr/>
        </p:nvPicPr>
        <p:blipFill>
          <a:blip r:embed="rId3">
            <a:alphaModFix/>
          </a:blip>
          <a:stretch>
            <a:fillRect/>
          </a:stretch>
        </p:blipFill>
        <p:spPr>
          <a:xfrm>
            <a:off x="152400" y="1645628"/>
            <a:ext cx="2011350" cy="2681800"/>
          </a:xfrm>
          <a:prstGeom prst="rect">
            <a:avLst/>
          </a:prstGeom>
          <a:noFill/>
          <a:ln>
            <a:noFill/>
          </a:ln>
        </p:spPr>
      </p:pic>
      <p:pic>
        <p:nvPicPr>
          <p:cNvPr id="128" name="Google Shape;128;p6"/>
          <p:cNvPicPr preferRelativeResize="0"/>
          <p:nvPr/>
        </p:nvPicPr>
        <p:blipFill>
          <a:blip r:embed="rId4">
            <a:alphaModFix/>
          </a:blip>
          <a:stretch>
            <a:fillRect/>
          </a:stretch>
        </p:blipFill>
        <p:spPr>
          <a:xfrm>
            <a:off x="2316150" y="1615503"/>
            <a:ext cx="2011350" cy="2681800"/>
          </a:xfrm>
          <a:prstGeom prst="rect">
            <a:avLst/>
          </a:prstGeom>
          <a:noFill/>
          <a:ln>
            <a:noFill/>
          </a:ln>
        </p:spPr>
      </p:pic>
      <p:pic>
        <p:nvPicPr>
          <p:cNvPr id="129" name="Google Shape;129;p6"/>
          <p:cNvPicPr preferRelativeResize="0"/>
          <p:nvPr/>
        </p:nvPicPr>
        <p:blipFill>
          <a:blip r:embed="rId5">
            <a:alphaModFix/>
          </a:blip>
          <a:stretch>
            <a:fillRect/>
          </a:stretch>
        </p:blipFill>
        <p:spPr>
          <a:xfrm>
            <a:off x="4433800" y="1615503"/>
            <a:ext cx="2011350" cy="2681800"/>
          </a:xfrm>
          <a:prstGeom prst="rect">
            <a:avLst/>
          </a:prstGeom>
          <a:noFill/>
          <a:ln>
            <a:noFill/>
          </a:ln>
        </p:spPr>
      </p:pic>
      <p:pic>
        <p:nvPicPr>
          <p:cNvPr id="130" name="Google Shape;130;p6"/>
          <p:cNvPicPr preferRelativeResize="0"/>
          <p:nvPr/>
        </p:nvPicPr>
        <p:blipFill>
          <a:blip r:embed="rId6">
            <a:alphaModFix/>
          </a:blip>
          <a:stretch>
            <a:fillRect/>
          </a:stretch>
        </p:blipFill>
        <p:spPr>
          <a:xfrm>
            <a:off x="6615999" y="1615503"/>
            <a:ext cx="2011350" cy="26818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2c551c84612_0_21"/>
          <p:cNvSpPr txBox="1"/>
          <p:nvPr>
            <p:ph idx="1" type="body"/>
          </p:nvPr>
        </p:nvSpPr>
        <p:spPr>
          <a:xfrm>
            <a:off x="462725" y="723353"/>
            <a:ext cx="7886700" cy="373500"/>
          </a:xfrm>
          <a:prstGeom prst="rect">
            <a:avLst/>
          </a:prstGeom>
          <a:noFill/>
          <a:ln>
            <a:noFill/>
          </a:ln>
        </p:spPr>
        <p:txBody>
          <a:bodyPr anchorCtr="0" anchor="t" bIns="45700" lIns="91425" spcFirstLastPara="1" rIns="91425" wrap="square" tIns="45700">
            <a:noAutofit/>
          </a:bodyPr>
          <a:lstStyle/>
          <a:p>
            <a:pPr indent="0" lvl="0" marL="0" rtl="0" algn="l">
              <a:lnSpc>
                <a:spcPct val="80000"/>
              </a:lnSpc>
              <a:spcBef>
                <a:spcPts val="0"/>
              </a:spcBef>
              <a:spcAft>
                <a:spcPts val="0"/>
              </a:spcAft>
              <a:buNone/>
            </a:pPr>
            <a:r>
              <a:rPr b="1" lang="es-MX" sz="1300">
                <a:latin typeface="Arial"/>
                <a:ea typeface="Arial"/>
                <a:cs typeface="Arial"/>
                <a:sym typeface="Arial"/>
              </a:rPr>
              <a:t>Implementación de la guía a través de la entrega de los kits de materiales a la comunidad educativa.</a:t>
            </a:r>
            <a:endParaRPr b="1" sz="2300"/>
          </a:p>
        </p:txBody>
      </p:sp>
      <p:pic>
        <p:nvPicPr>
          <p:cNvPr id="136" name="Google Shape;136;g2c551c84612_0_21"/>
          <p:cNvPicPr preferRelativeResize="0"/>
          <p:nvPr/>
        </p:nvPicPr>
        <p:blipFill>
          <a:blip r:embed="rId3">
            <a:alphaModFix/>
          </a:blip>
          <a:stretch>
            <a:fillRect/>
          </a:stretch>
        </p:blipFill>
        <p:spPr>
          <a:xfrm>
            <a:off x="152400" y="1249251"/>
            <a:ext cx="1995975" cy="2659076"/>
          </a:xfrm>
          <a:prstGeom prst="rect">
            <a:avLst/>
          </a:prstGeom>
          <a:noFill/>
          <a:ln>
            <a:noFill/>
          </a:ln>
        </p:spPr>
      </p:pic>
      <p:pic>
        <p:nvPicPr>
          <p:cNvPr id="137" name="Google Shape;137;g2c551c84612_0_21"/>
          <p:cNvPicPr preferRelativeResize="0"/>
          <p:nvPr/>
        </p:nvPicPr>
        <p:blipFill>
          <a:blip r:embed="rId4">
            <a:alphaModFix/>
          </a:blip>
          <a:stretch>
            <a:fillRect/>
          </a:stretch>
        </p:blipFill>
        <p:spPr>
          <a:xfrm>
            <a:off x="2300775" y="981926"/>
            <a:ext cx="3036300" cy="2277225"/>
          </a:xfrm>
          <a:prstGeom prst="rect">
            <a:avLst/>
          </a:prstGeom>
          <a:noFill/>
          <a:ln>
            <a:noFill/>
          </a:ln>
        </p:spPr>
      </p:pic>
      <p:pic>
        <p:nvPicPr>
          <p:cNvPr id="138" name="Google Shape;138;g2c551c84612_0_21"/>
          <p:cNvPicPr preferRelativeResize="0"/>
          <p:nvPr/>
        </p:nvPicPr>
        <p:blipFill>
          <a:blip r:embed="rId5">
            <a:alphaModFix/>
          </a:blip>
          <a:stretch>
            <a:fillRect/>
          </a:stretch>
        </p:blipFill>
        <p:spPr>
          <a:xfrm>
            <a:off x="5489475" y="1249253"/>
            <a:ext cx="2806386" cy="3741848"/>
          </a:xfrm>
          <a:prstGeom prst="rect">
            <a:avLst/>
          </a:prstGeom>
          <a:noFill/>
          <a:ln>
            <a:noFill/>
          </a:ln>
        </p:spPr>
      </p:pic>
      <p:pic>
        <p:nvPicPr>
          <p:cNvPr id="139" name="Google Shape;139;g2c551c84612_0_21"/>
          <p:cNvPicPr preferRelativeResize="0"/>
          <p:nvPr/>
        </p:nvPicPr>
        <p:blipFill>
          <a:blip r:embed="rId6">
            <a:alphaModFix/>
          </a:blip>
          <a:stretch>
            <a:fillRect/>
          </a:stretch>
        </p:blipFill>
        <p:spPr>
          <a:xfrm>
            <a:off x="2563175" y="3040025"/>
            <a:ext cx="2681724" cy="20112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pic>
        <p:nvPicPr>
          <p:cNvPr id="144" name="Google Shape;144;p7"/>
          <p:cNvPicPr preferRelativeResize="0"/>
          <p:nvPr/>
        </p:nvPicPr>
        <p:blipFill rotWithShape="1">
          <a:blip r:embed="rId3">
            <a:alphaModFix amt="20000"/>
          </a:blip>
          <a:srcRect b="0" l="0" r="0" t="0"/>
          <a:stretch/>
        </p:blipFill>
        <p:spPr>
          <a:xfrm>
            <a:off x="4243388" y="287338"/>
            <a:ext cx="4900612" cy="4856162"/>
          </a:xfrm>
          <a:prstGeom prst="rect">
            <a:avLst/>
          </a:prstGeom>
          <a:noFill/>
          <a:ln>
            <a:noFill/>
          </a:ln>
        </p:spPr>
      </p:pic>
      <p:pic>
        <p:nvPicPr>
          <p:cNvPr id="145" name="Google Shape;145;p7"/>
          <p:cNvPicPr preferRelativeResize="0"/>
          <p:nvPr/>
        </p:nvPicPr>
        <p:blipFill rotWithShape="1">
          <a:blip r:embed="rId4">
            <a:alphaModFix/>
          </a:blip>
          <a:srcRect b="0" l="0" r="0" t="0"/>
          <a:stretch/>
        </p:blipFill>
        <p:spPr>
          <a:xfrm>
            <a:off x="7176322" y="95007"/>
            <a:ext cx="1913890" cy="247015"/>
          </a:xfrm>
          <a:prstGeom prst="rect">
            <a:avLst/>
          </a:prstGeom>
          <a:noFill/>
          <a:ln>
            <a:noFill/>
          </a:ln>
        </p:spPr>
      </p:pic>
      <p:sp>
        <p:nvSpPr>
          <p:cNvPr id="146" name="Google Shape;146;p7"/>
          <p:cNvSpPr txBox="1"/>
          <p:nvPr/>
        </p:nvSpPr>
        <p:spPr>
          <a:xfrm>
            <a:off x="1682988" y="2812892"/>
            <a:ext cx="1895100" cy="585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7F7F7F"/>
              </a:buClr>
              <a:buSzPts val="3200"/>
              <a:buFont typeface="Arial"/>
              <a:buNone/>
            </a:pPr>
            <a:r>
              <a:rPr b="1" lang="es-MX" sz="3200">
                <a:solidFill>
                  <a:srgbClr val="7F7F7F"/>
                </a:solidFill>
                <a:latin typeface="Calibri"/>
                <a:ea typeface="Calibri"/>
                <a:cs typeface="Calibri"/>
                <a:sym typeface="Calibri"/>
              </a:rPr>
              <a:t>GRACIAS</a:t>
            </a:r>
            <a:endParaRPr/>
          </a:p>
        </p:txBody>
      </p:sp>
      <p:sp>
        <p:nvSpPr>
          <p:cNvPr id="147" name="Google Shape;147;p7"/>
          <p:cNvSpPr/>
          <p:nvPr/>
        </p:nvSpPr>
        <p:spPr>
          <a:xfrm>
            <a:off x="4572000" y="3524672"/>
            <a:ext cx="4328160" cy="118179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None/>
            </a:pPr>
            <a:r>
              <a:rPr b="1" lang="es-MX" sz="1200">
                <a:solidFill>
                  <a:srgbClr val="000000"/>
                </a:solidFill>
                <a:latin typeface="Calibri"/>
                <a:ea typeface="Calibri"/>
                <a:cs typeface="Calibri"/>
                <a:sym typeface="Calibri"/>
              </a:rPr>
              <a:t>Dirección de Investigación </a:t>
            </a:r>
            <a:endParaRPr/>
          </a:p>
          <a:p>
            <a:pPr indent="0" lvl="0" marL="0" marR="0" rtl="0" algn="l">
              <a:lnSpc>
                <a:spcPct val="107000"/>
              </a:lnSpc>
              <a:spcBef>
                <a:spcPts val="800"/>
              </a:spcBef>
              <a:spcAft>
                <a:spcPts val="0"/>
              </a:spcAft>
              <a:buNone/>
            </a:pPr>
            <a:r>
              <a:rPr b="1" lang="es-MX" sz="1200">
                <a:solidFill>
                  <a:srgbClr val="000000"/>
                </a:solidFill>
                <a:latin typeface="Calibri"/>
                <a:ea typeface="Calibri"/>
                <a:cs typeface="Calibri"/>
                <a:sym typeface="Calibri"/>
              </a:rPr>
              <a:t>VICERRECTORÍA DE INVESTIGACIÓN Y POSTGRADO</a:t>
            </a:r>
            <a:endParaRPr/>
          </a:p>
          <a:p>
            <a:pPr indent="0" lvl="0" marL="0" marR="0" rtl="0" algn="l">
              <a:lnSpc>
                <a:spcPct val="107000"/>
              </a:lnSpc>
              <a:spcBef>
                <a:spcPts val="800"/>
              </a:spcBef>
              <a:spcAft>
                <a:spcPts val="0"/>
              </a:spcAft>
              <a:buNone/>
            </a:pPr>
            <a:r>
              <a:rPr b="1" lang="es-MX" sz="1200">
                <a:solidFill>
                  <a:srgbClr val="000000"/>
                </a:solidFill>
                <a:latin typeface="Calibri"/>
                <a:ea typeface="Calibri"/>
                <a:cs typeface="Calibri"/>
                <a:sym typeface="Calibri"/>
              </a:rPr>
              <a:t>UNIVERSIDAD DE LOS LAGOS</a:t>
            </a:r>
            <a:endParaRPr/>
          </a:p>
          <a:p>
            <a:pPr indent="0" lvl="0" marL="0" marR="0" rtl="0" algn="r">
              <a:lnSpc>
                <a:spcPct val="107000"/>
              </a:lnSpc>
              <a:spcBef>
                <a:spcPts val="800"/>
              </a:spcBef>
              <a:spcAft>
                <a:spcPts val="0"/>
              </a:spcAft>
              <a:buNone/>
            </a:pPr>
            <a:r>
              <a:rPr b="1" lang="es-MX" sz="1200">
                <a:solidFill>
                  <a:srgbClr val="000000"/>
                </a:solidFill>
                <a:latin typeface="Calibri"/>
                <a:ea typeface="Calibri"/>
                <a:cs typeface="Calibri"/>
                <a:sym typeface="Calibri"/>
              </a:rPr>
              <a:t>ENERO 2024</a:t>
            </a:r>
            <a:endParaRPr b="1" sz="1200">
              <a:solidFill>
                <a:schemeClr val="dk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Tema de Office">
  <a:themeElements>
    <a:clrScheme name="Tema d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2022-04-20T21:54:46Z</dcterms:created>
  <dc:creator>Microsoft Office User</dc:creator>
</cp:coreProperties>
</file>