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79" r:id="rId3"/>
    <p:sldId id="402" r:id="rId4"/>
    <p:sldId id="401" r:id="rId5"/>
    <p:sldId id="394" r:id="rId6"/>
    <p:sldId id="404" r:id="rId7"/>
    <p:sldId id="405" r:id="rId8"/>
    <p:sldId id="406" r:id="rId9"/>
    <p:sldId id="407" r:id="rId10"/>
    <p:sldId id="403"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agos" initials="U" lastIdx="2" clrIdx="0">
    <p:extLst>
      <p:ext uri="{19B8F6BF-5375-455C-9EA6-DF929625EA0E}">
        <p15:presenceInfo xmlns:p15="http://schemas.microsoft.com/office/powerpoint/2012/main" userId="Ulago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39" autoAdjust="0"/>
    <p:restoredTop sz="94628"/>
  </p:normalViewPr>
  <p:slideViewPr>
    <p:cSldViewPr snapToGrid="0" snapToObjects="1">
      <p:cViewPr varScale="1">
        <p:scale>
          <a:sx n="99" d="100"/>
          <a:sy n="99" d="100"/>
        </p:scale>
        <p:origin x="80" y="1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4494A5-D315-4FB5-A3B4-D8972D96EBAA}" type="datetimeFigureOut">
              <a:rPr lang="es-CL" smtClean="0"/>
              <a:t>23-01-2024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B854FA-3CF6-4092-9E68-30095C1BA98F}" type="slidenum">
              <a:rPr lang="es-CL" smtClean="0"/>
              <a:t>‹Nº›</a:t>
            </a:fld>
            <a:endParaRPr lang="es-CL"/>
          </a:p>
        </p:txBody>
      </p:sp>
    </p:spTree>
    <p:extLst>
      <p:ext uri="{BB962C8B-B14F-4D97-AF65-F5344CB8AC3E}">
        <p14:creationId xmlns:p14="http://schemas.microsoft.com/office/powerpoint/2010/main" val="217194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24B854FA-3CF6-4092-9E68-30095C1BA98F}" type="slidenum">
              <a:rPr lang="es-CL" smtClean="0"/>
              <a:t>6</a:t>
            </a:fld>
            <a:endParaRPr lang="es-CL"/>
          </a:p>
        </p:txBody>
      </p:sp>
    </p:spTree>
    <p:extLst>
      <p:ext uri="{BB962C8B-B14F-4D97-AF65-F5344CB8AC3E}">
        <p14:creationId xmlns:p14="http://schemas.microsoft.com/office/powerpoint/2010/main" val="1092403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22745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75864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529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5259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9300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796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487647-F8BD-C94E-AA96-5483FA59F16D}" type="datetimeFigureOut">
              <a:rPr lang="es-CL" smtClean="0"/>
              <a:t>23-01-2024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470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487647-F8BD-C94E-AA96-5483FA59F16D}" type="datetimeFigureOut">
              <a:rPr lang="es-CL" smtClean="0"/>
              <a:t>23-01-2024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94165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87647-F8BD-C94E-AA96-5483FA59F16D}" type="datetimeFigureOut">
              <a:rPr lang="es-CL" smtClean="0"/>
              <a:t>23-01-2024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3098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417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016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487647-F8BD-C94E-AA96-5483FA59F16D}" type="datetimeFigureOut">
              <a:rPr lang="es-CL" smtClean="0"/>
              <a:t>23-01-2024</a:t>
            </a:fld>
            <a:endParaRPr lang="es-CL"/>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629FB1B-6C00-4A4D-8B58-8E4D030A934B}" type="slidenum">
              <a:rPr lang="es-CL" smtClean="0"/>
              <a:t>‹Nº›</a:t>
            </a:fld>
            <a:endParaRPr lang="es-CL"/>
          </a:p>
        </p:txBody>
      </p:sp>
    </p:spTree>
    <p:extLst>
      <p:ext uri="{BB962C8B-B14F-4D97-AF65-F5344CB8AC3E}">
        <p14:creationId xmlns:p14="http://schemas.microsoft.com/office/powerpoint/2010/main" val="205379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 xmlns:a16="http://schemas.microsoft.com/office/drawing/2014/main" id="{73E3F1B4-88AA-6E4A-8B5E-BE8C58AFF87B}"/>
              </a:ext>
            </a:extLst>
          </p:cNvPr>
          <p:cNvSpPr txBox="1"/>
          <p:nvPr/>
        </p:nvSpPr>
        <p:spPr>
          <a:xfrm>
            <a:off x="1904393" y="559355"/>
            <a:ext cx="5848539" cy="3447098"/>
          </a:xfrm>
          <a:prstGeom prst="rect">
            <a:avLst/>
          </a:prstGeom>
          <a:noFill/>
        </p:spPr>
        <p:txBody>
          <a:bodyPr wrap="square" rtlCol="0">
            <a:spAutoFit/>
          </a:bodyPr>
          <a:lstStyle/>
          <a:p>
            <a:r>
              <a:rPr lang="es-MX" sz="2000" b="1" dirty="0"/>
              <a:t>F</a:t>
            </a:r>
            <a:r>
              <a:rPr lang="es-CL" sz="2000" b="1" dirty="0"/>
              <a:t>ICHA TECNICA DE AVANCE</a:t>
            </a:r>
          </a:p>
          <a:p>
            <a:endParaRPr lang="es-CL" sz="2000" b="1" dirty="0"/>
          </a:p>
          <a:p>
            <a:r>
              <a:rPr lang="es-CL" sz="2000" b="1" dirty="0"/>
              <a:t>DIRECCION DE INVESTIGACIÓN</a:t>
            </a:r>
          </a:p>
          <a:p>
            <a:r>
              <a:rPr lang="es-CL" sz="2000" dirty="0">
                <a:solidFill>
                  <a:schemeClr val="tx1">
                    <a:lumMod val="50000"/>
                    <a:lumOff val="50000"/>
                  </a:schemeClr>
                </a:solidFill>
              </a:rPr>
              <a:t>VICERRECTORIA DE INVESTIGACIÓN Y POSTGRADO</a:t>
            </a:r>
          </a:p>
          <a:p>
            <a:r>
              <a:rPr lang="es-MX" sz="2000" dirty="0">
                <a:solidFill>
                  <a:schemeClr val="tx1">
                    <a:lumMod val="50000"/>
                    <a:lumOff val="50000"/>
                  </a:schemeClr>
                </a:solidFill>
              </a:rPr>
              <a:t>R</a:t>
            </a:r>
            <a:r>
              <a:rPr lang="es-CL" sz="2000" dirty="0" err="1">
                <a:solidFill>
                  <a:schemeClr val="tx1">
                    <a:lumMod val="50000"/>
                    <a:lumOff val="50000"/>
                  </a:schemeClr>
                </a:solidFill>
              </a:rPr>
              <a:t>edes</a:t>
            </a:r>
            <a:r>
              <a:rPr lang="es-CL" sz="2000" dirty="0">
                <a:solidFill>
                  <a:schemeClr val="tx1">
                    <a:lumMod val="50000"/>
                    <a:lumOff val="50000"/>
                  </a:schemeClr>
                </a:solidFill>
              </a:rPr>
              <a:t> Territoriales de Investigación</a:t>
            </a:r>
          </a:p>
          <a:p>
            <a:endParaRPr lang="es-CL" dirty="0"/>
          </a:p>
          <a:p>
            <a:endParaRPr lang="es-CL" dirty="0"/>
          </a:p>
          <a:p>
            <a:endParaRPr lang="es-CL" dirty="0"/>
          </a:p>
          <a:p>
            <a:endParaRPr lang="es-CL" dirty="0"/>
          </a:p>
          <a:p>
            <a:r>
              <a:rPr lang="es-CL" dirty="0"/>
              <a:t>ENERO 2023</a:t>
            </a:r>
          </a:p>
          <a:p>
            <a:endParaRPr lang="es-CL" dirty="0"/>
          </a:p>
          <a:p>
            <a:endParaRPr lang="es-CL" sz="1000" dirty="0"/>
          </a:p>
        </p:txBody>
      </p:sp>
      <p:sp>
        <p:nvSpPr>
          <p:cNvPr id="2" name="Rectángulo 1">
            <a:extLst>
              <a:ext uri="{FF2B5EF4-FFF2-40B4-BE49-F238E27FC236}">
                <a16:creationId xmlns="" xmlns:a16="http://schemas.microsoft.com/office/drawing/2014/main" id="{C83C3E81-8EC2-48C8-AB7B-5FBB106CDFDA}"/>
              </a:ext>
            </a:extLst>
          </p:cNvPr>
          <p:cNvSpPr/>
          <p:nvPr/>
        </p:nvSpPr>
        <p:spPr>
          <a:xfrm>
            <a:off x="1852877" y="2411836"/>
            <a:ext cx="6962712" cy="646331"/>
          </a:xfrm>
          <a:prstGeom prst="rect">
            <a:avLst/>
          </a:prstGeom>
        </p:spPr>
        <p:txBody>
          <a:bodyPr wrap="square">
            <a:spAutoFit/>
          </a:bodyPr>
          <a:lstStyle/>
          <a:p>
            <a:r>
              <a:rPr lang="es-MX" dirty="0"/>
              <a:t>Título de la Iniciativa de Investigación</a:t>
            </a:r>
            <a:r>
              <a:rPr lang="es-MX" dirty="0" smtClean="0"/>
              <a:t>: </a:t>
            </a:r>
            <a:r>
              <a:rPr lang="es-MX" dirty="0"/>
              <a:t>	PROGRAMA PILOTO DE MANEJO DE RIESGO CARDIOVASCULAR  EN ESCOLARES</a:t>
            </a:r>
            <a:endParaRPr lang="es-CL" dirty="0"/>
          </a:p>
        </p:txBody>
      </p:sp>
      <p:sp>
        <p:nvSpPr>
          <p:cNvPr id="5" name="Rectángulo 4">
            <a:extLst>
              <a:ext uri="{FF2B5EF4-FFF2-40B4-BE49-F238E27FC236}">
                <a16:creationId xmlns="" xmlns:a16="http://schemas.microsoft.com/office/drawing/2014/main" id="{5D8525EE-A2DE-4659-8909-3A564CF257B7}"/>
              </a:ext>
            </a:extLst>
          </p:cNvPr>
          <p:cNvSpPr/>
          <p:nvPr/>
        </p:nvSpPr>
        <p:spPr>
          <a:xfrm>
            <a:off x="1852877" y="3631958"/>
            <a:ext cx="4846225" cy="646331"/>
          </a:xfrm>
          <a:prstGeom prst="rect">
            <a:avLst/>
          </a:prstGeom>
        </p:spPr>
        <p:txBody>
          <a:bodyPr wrap="square">
            <a:spAutoFit/>
          </a:bodyPr>
          <a:lstStyle/>
          <a:p>
            <a:r>
              <a:rPr lang="es-CL" dirty="0"/>
              <a:t>Nombre  de participantes </a:t>
            </a:r>
            <a:r>
              <a:rPr lang="es-CL" dirty="0" smtClean="0"/>
              <a:t>equipo: Mónica Jerez, Lorena Riquelme, Jessica Martínez</a:t>
            </a:r>
            <a:endParaRPr lang="es-CL" dirty="0"/>
          </a:p>
        </p:txBody>
      </p:sp>
    </p:spTree>
    <p:extLst>
      <p:ext uri="{BB962C8B-B14F-4D97-AF65-F5344CB8AC3E}">
        <p14:creationId xmlns:p14="http://schemas.microsoft.com/office/powerpoint/2010/main" val="67296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 xmlns:a16="http://schemas.microsoft.com/office/drawing/2014/main" id="{6559322F-6187-B649-A90A-B64CB60D1216}"/>
              </a:ext>
            </a:extLst>
          </p:cNvPr>
          <p:cNvPicPr>
            <a:picLocks noChangeAspect="1"/>
          </p:cNvPicPr>
          <p:nvPr/>
        </p:nvPicPr>
        <p:blipFill>
          <a:blip r:embed="rId2">
            <a:alphaModFix amt="20000"/>
          </a:blip>
          <a:stretch>
            <a:fillRect/>
          </a:stretch>
        </p:blipFill>
        <p:spPr>
          <a:xfrm>
            <a:off x="4243388" y="287338"/>
            <a:ext cx="4900612" cy="4856162"/>
          </a:xfrm>
          <a:prstGeom prst="rect">
            <a:avLst/>
          </a:prstGeom>
        </p:spPr>
      </p:pic>
      <p:pic>
        <p:nvPicPr>
          <p:cNvPr id="13" name="Imagen 12">
            <a:extLst>
              <a:ext uri="{FF2B5EF4-FFF2-40B4-BE49-F238E27FC236}">
                <a16:creationId xmlns=""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CuadroTexto 1">
            <a:extLst>
              <a:ext uri="{FF2B5EF4-FFF2-40B4-BE49-F238E27FC236}">
                <a16:creationId xmlns="" xmlns:a16="http://schemas.microsoft.com/office/drawing/2014/main" id="{EB0D23C8-DA64-3B44-93CD-E3C48338ADDB}"/>
              </a:ext>
            </a:extLst>
          </p:cNvPr>
          <p:cNvSpPr txBox="1">
            <a:spLocks noChangeArrowheads="1"/>
          </p:cNvSpPr>
          <p:nvPr/>
        </p:nvSpPr>
        <p:spPr bwMode="auto">
          <a:xfrm>
            <a:off x="1682988" y="2812892"/>
            <a:ext cx="18950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CL" altLang="es-CL" b="1" dirty="0">
                <a:solidFill>
                  <a:schemeClr val="tx1">
                    <a:lumMod val="50000"/>
                    <a:lumOff val="50000"/>
                  </a:schemeClr>
                </a:solidFill>
              </a:rPr>
              <a:t>GRACIAS+</a:t>
            </a:r>
          </a:p>
        </p:txBody>
      </p:sp>
      <p:sp>
        <p:nvSpPr>
          <p:cNvPr id="2" name="Rectángulo 1">
            <a:extLst>
              <a:ext uri="{FF2B5EF4-FFF2-40B4-BE49-F238E27FC236}">
                <a16:creationId xmlns="" xmlns:a16="http://schemas.microsoft.com/office/drawing/2014/main" id="{0C0C5379-F1B8-6447-8DBE-894717EA9928}"/>
              </a:ext>
            </a:extLst>
          </p:cNvPr>
          <p:cNvSpPr/>
          <p:nvPr/>
        </p:nvSpPr>
        <p:spPr>
          <a:xfrm>
            <a:off x="4572000" y="3524672"/>
            <a:ext cx="4328160" cy="1181798"/>
          </a:xfrm>
          <a:prstGeom prst="rect">
            <a:avLst/>
          </a:prstGeom>
        </p:spPr>
        <p:txBody>
          <a:bodyPr wrap="square">
            <a:spAutoFit/>
          </a:bodyPr>
          <a:lstStyle/>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Dirección de Investigación </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VICERRECTORÍA DE INVESTIGACIÓN Y POSTGRADO</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UNIVERSIDAD DE LOS LAGOS</a:t>
            </a:r>
          </a:p>
          <a:p>
            <a:pPr algn="r">
              <a:lnSpc>
                <a:spcPct val="107000"/>
              </a:lnSpc>
              <a:spcAft>
                <a:spcPts val="800"/>
              </a:spcAft>
              <a:tabLst>
                <a:tab pos="2806065" algn="ctr"/>
                <a:tab pos="5612130" algn="r"/>
              </a:tabLst>
            </a:pPr>
            <a:r>
              <a:rPr lang="es-CL" sz="1200" b="1" dirty="0">
                <a:solidFill>
                  <a:srgbClr val="000000"/>
                </a:solidFill>
                <a:effectLst/>
                <a:ea typeface="Verdana" panose="020B0604030504040204" pitchFamily="34" charset="0"/>
                <a:cs typeface="Verdana" panose="020B0604030504040204" pitchFamily="34" charset="0"/>
              </a:rPr>
              <a:t>ENERO 2024</a:t>
            </a:r>
            <a:endParaRPr lang="es-CL" sz="1200" b="1" dirty="0">
              <a:effectLst/>
              <a:ea typeface="Calibri" panose="020F0502020204030204" pitchFamily="34" charset="0"/>
            </a:endParaRPr>
          </a:p>
        </p:txBody>
      </p:sp>
    </p:spTree>
    <p:extLst>
      <p:ext uri="{BB962C8B-B14F-4D97-AF65-F5344CB8AC3E}">
        <p14:creationId xmlns:p14="http://schemas.microsoft.com/office/powerpoint/2010/main" val="174316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Rectángulo 2">
            <a:extLst>
              <a:ext uri="{FF2B5EF4-FFF2-40B4-BE49-F238E27FC236}">
                <a16:creationId xmlns="" xmlns:a16="http://schemas.microsoft.com/office/drawing/2014/main" id="{3219E922-6DDD-403E-97EC-838C41F8F37F}"/>
              </a:ext>
            </a:extLst>
          </p:cNvPr>
          <p:cNvSpPr/>
          <p:nvPr/>
        </p:nvSpPr>
        <p:spPr>
          <a:xfrm>
            <a:off x="628650" y="437317"/>
            <a:ext cx="8025319" cy="507831"/>
          </a:xfrm>
          <a:prstGeom prst="rect">
            <a:avLst/>
          </a:prstGeom>
        </p:spPr>
        <p:txBody>
          <a:bodyPr wrap="square">
            <a:spAutoFit/>
          </a:bodyPr>
          <a:lstStyle/>
          <a:p>
            <a:r>
              <a:rPr lang="es-MX" dirty="0"/>
              <a:t>BREVE DESCRIPCIÓN DE PROYECTO </a:t>
            </a:r>
          </a:p>
          <a:p>
            <a:r>
              <a:rPr lang="es-MX" sz="900" dirty="0"/>
              <a:t>no deben excederse solo una lamina por tema</a:t>
            </a:r>
            <a:endParaRPr lang="es-CL" sz="900" dirty="0"/>
          </a:p>
        </p:txBody>
      </p:sp>
      <p:sp>
        <p:nvSpPr>
          <p:cNvPr id="2" name="Rectángulo 1"/>
          <p:cNvSpPr/>
          <p:nvPr/>
        </p:nvSpPr>
        <p:spPr>
          <a:xfrm>
            <a:off x="676141" y="1002090"/>
            <a:ext cx="7977828" cy="4216539"/>
          </a:xfrm>
          <a:prstGeom prst="rect">
            <a:avLst/>
          </a:prstGeom>
        </p:spPr>
        <p:txBody>
          <a:bodyPr wrap="square">
            <a:spAutoFit/>
          </a:bodyPr>
          <a:lstStyle/>
          <a:p>
            <a:r>
              <a:rPr lang="es-ES" sz="1400" dirty="0"/>
              <a:t>La propuesta correspondió a un proyecto piloto que </a:t>
            </a:r>
            <a:r>
              <a:rPr lang="es-ES" sz="1400" dirty="0" smtClean="0"/>
              <a:t>se  desarrolló </a:t>
            </a:r>
            <a:r>
              <a:rPr lang="es-ES" sz="1400" dirty="0"/>
              <a:t>bajo la metodología de investigación de serie de caso, el cual consideró el trabajo con 50 escolares de 5° a 8° básico de 6 escuelas municipales de la Unión, Los estudiantes fueron seleccionados por el docente de la asignatura de Educación Físicas en el proceso de evaluación nutricional solicitado por </a:t>
            </a:r>
            <a:r>
              <a:rPr lang="es-ES" sz="1400" dirty="0" err="1"/>
              <a:t>Junaeb</a:t>
            </a:r>
            <a:r>
              <a:rPr lang="es-ES" sz="1400" dirty="0"/>
              <a:t>. Se seleccionaron a los estudiantes que presentaron en dicha evaluación un estado nutricional de Obesidad</a:t>
            </a:r>
            <a:r>
              <a:rPr lang="es-ES" sz="1400" dirty="0" smtClean="0"/>
              <a:t>. </a:t>
            </a:r>
            <a:r>
              <a:rPr lang="es-CL" sz="1400" dirty="0" smtClean="0"/>
              <a:t>Esta investigación tuvo por objetivo:</a:t>
            </a:r>
          </a:p>
          <a:p>
            <a:endParaRPr lang="es-CL" dirty="0" smtClean="0"/>
          </a:p>
          <a:p>
            <a:pPr marL="285750" lvl="0" indent="-285750">
              <a:buFont typeface="Arial" panose="020B0604020202020204" pitchFamily="34" charset="0"/>
              <a:buChar char="•"/>
            </a:pPr>
            <a:r>
              <a:rPr lang="es-ES_tradnl" sz="1400" dirty="0"/>
              <a:t>Elaborar perfil de riesgo cardiovascular en escolares con diagnóstico de obesidad.</a:t>
            </a:r>
            <a:endParaRPr lang="es-CL" sz="1400" dirty="0"/>
          </a:p>
          <a:p>
            <a:pPr marL="285750" lvl="0" indent="-285750">
              <a:buFont typeface="Arial" panose="020B0604020202020204" pitchFamily="34" charset="0"/>
              <a:buChar char="•"/>
            </a:pPr>
            <a:r>
              <a:rPr lang="es-ES_tradnl" sz="1400" dirty="0" smtClean="0"/>
              <a:t>Diseñar </a:t>
            </a:r>
            <a:r>
              <a:rPr lang="es-ES_tradnl" sz="1400" dirty="0"/>
              <a:t>propuesta de protocolo de pesquisa de Riesgo Cardiovascular en escolares, que sea replicable al resto de comunidad escolar urbana y rural de la zona.</a:t>
            </a:r>
            <a:endParaRPr lang="es-CL" sz="1400" dirty="0"/>
          </a:p>
          <a:p>
            <a:pPr marL="285750" indent="-285750">
              <a:buFont typeface="Arial" panose="020B0604020202020204" pitchFamily="34" charset="0"/>
              <a:buChar char="•"/>
            </a:pPr>
            <a:r>
              <a:rPr lang="es-ES_tradnl" sz="1400" dirty="0"/>
              <a:t> </a:t>
            </a:r>
            <a:r>
              <a:rPr lang="es-ES_tradnl" sz="1400" dirty="0" smtClean="0"/>
              <a:t>Ejecutar </a:t>
            </a:r>
            <a:r>
              <a:rPr lang="es-ES_tradnl" sz="1400" dirty="0"/>
              <a:t>un programa Educativo alimentario-nutricional de prevención y manejo de factores de Riesgo cardiovascular en escolares</a:t>
            </a:r>
            <a:r>
              <a:rPr lang="es-ES_tradnl" sz="1400" dirty="0" smtClean="0"/>
              <a:t>.</a:t>
            </a:r>
          </a:p>
          <a:p>
            <a:pPr marL="285750" lvl="0" indent="-285750">
              <a:buFont typeface="Arial" panose="020B0604020202020204" pitchFamily="34" charset="0"/>
              <a:buChar char="•"/>
            </a:pPr>
            <a:r>
              <a:rPr lang="es-ES_tradnl" sz="1400" dirty="0"/>
              <a:t>Estimar el costo efectividad del programa piloto con la finalidad de evaluar su </a:t>
            </a:r>
            <a:r>
              <a:rPr lang="es-ES_tradnl" sz="1400" dirty="0" err="1"/>
              <a:t>replicabilidad</a:t>
            </a:r>
            <a:r>
              <a:rPr lang="es-ES_tradnl" sz="1400" dirty="0"/>
              <a:t>.</a:t>
            </a:r>
            <a:endParaRPr lang="es-CL" sz="1400" dirty="0"/>
          </a:p>
          <a:p>
            <a:pPr marL="285750" indent="-285750">
              <a:buFont typeface="Arial" panose="020B0604020202020204" pitchFamily="34" charset="0"/>
              <a:buChar char="•"/>
            </a:pPr>
            <a:r>
              <a:rPr lang="es-ES_tradnl" sz="1400" dirty="0"/>
              <a:t> </a:t>
            </a:r>
            <a:r>
              <a:rPr lang="es-CL" sz="1400" dirty="0" smtClean="0"/>
              <a:t>Evaluar </a:t>
            </a:r>
            <a:r>
              <a:rPr lang="es-CL" sz="1400" dirty="0"/>
              <a:t>el efecto de la intervención alimentaria nutricional en los marcadores bioquímicos y antropométricos.</a:t>
            </a:r>
          </a:p>
          <a:p>
            <a:endParaRPr lang="es-CL" sz="1400" dirty="0"/>
          </a:p>
          <a:p>
            <a:r>
              <a:rPr lang="es-ES_tradnl" dirty="0"/>
              <a:t> </a:t>
            </a:r>
            <a:endParaRPr lang="es-CL" dirty="0"/>
          </a:p>
          <a:p>
            <a:endParaRPr lang="es-CL" dirty="0" smtClean="0"/>
          </a:p>
          <a:p>
            <a:endParaRPr lang="es-ES"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 xmlns:a16="http://schemas.microsoft.com/office/drawing/2014/main" id="{051D5078-C7CF-4B9D-BA1C-06F46C20BC27}"/>
              </a:ext>
            </a:extLst>
          </p:cNvPr>
          <p:cNvSpPr>
            <a:spLocks noGrp="1"/>
          </p:cNvSpPr>
          <p:nvPr>
            <p:ph type="title"/>
          </p:nvPr>
        </p:nvSpPr>
        <p:spPr>
          <a:xfrm>
            <a:off x="628650" y="273843"/>
            <a:ext cx="8294856" cy="1185305"/>
          </a:xfrm>
        </p:spPr>
        <p:txBody>
          <a:bodyPr>
            <a:normAutofit fontScale="90000"/>
          </a:bodyPr>
          <a:lstStyle/>
          <a:p>
            <a:r>
              <a:rPr lang="es-MX" sz="2400" dirty="0"/>
              <a:t/>
            </a:r>
            <a:br>
              <a:rPr lang="es-MX" sz="2400" dirty="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endParaRPr lang="es-MX" sz="2400" dirty="0"/>
          </a:p>
        </p:txBody>
      </p:sp>
      <p:sp>
        <p:nvSpPr>
          <p:cNvPr id="3" name="Rectángulo 2">
            <a:extLst>
              <a:ext uri="{FF2B5EF4-FFF2-40B4-BE49-F238E27FC236}">
                <a16:creationId xmlns=""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LOGROS DESTACADOS</a:t>
            </a:r>
            <a:endParaRPr lang="es-CL" dirty="0"/>
          </a:p>
        </p:txBody>
      </p:sp>
      <p:sp>
        <p:nvSpPr>
          <p:cNvPr id="2" name="Rectángulo 1">
            <a:extLst>
              <a:ext uri="{FF2B5EF4-FFF2-40B4-BE49-F238E27FC236}">
                <a16:creationId xmlns="" xmlns:a16="http://schemas.microsoft.com/office/drawing/2014/main" id="{508496C5-F506-4409-BF2A-6449FA20EAD2}"/>
              </a:ext>
            </a:extLst>
          </p:cNvPr>
          <p:cNvSpPr/>
          <p:nvPr/>
        </p:nvSpPr>
        <p:spPr>
          <a:xfrm>
            <a:off x="807395" y="806649"/>
            <a:ext cx="4572000" cy="553998"/>
          </a:xfrm>
          <a:prstGeom prst="rect">
            <a:avLst/>
          </a:prstGeom>
        </p:spPr>
        <p:txBody>
          <a:bodyPr>
            <a:spAutoFit/>
          </a:bodyPr>
          <a:lstStyle/>
          <a:p>
            <a:r>
              <a:rPr lang="es-MX" sz="1000" dirty="0"/>
              <a:t>Detallar el logro de la iniciativa de investigación.</a:t>
            </a:r>
          </a:p>
          <a:p>
            <a:r>
              <a:rPr lang="es-MX" sz="1000" dirty="0"/>
              <a:t>no deben excederse solo una lamina por tema</a:t>
            </a:r>
          </a:p>
          <a:p>
            <a:endParaRPr lang="es-CL" sz="1000" dirty="0"/>
          </a:p>
        </p:txBody>
      </p:sp>
      <p:sp>
        <p:nvSpPr>
          <p:cNvPr id="7" name="Rectángulo 6"/>
          <p:cNvSpPr/>
          <p:nvPr/>
        </p:nvSpPr>
        <p:spPr>
          <a:xfrm>
            <a:off x="695167" y="1360647"/>
            <a:ext cx="7244658" cy="1754326"/>
          </a:xfrm>
          <a:prstGeom prst="rect">
            <a:avLst/>
          </a:prstGeom>
        </p:spPr>
        <p:txBody>
          <a:bodyPr wrap="square">
            <a:spAutoFit/>
          </a:bodyPr>
          <a:lstStyle/>
          <a:p>
            <a:r>
              <a:rPr lang="es-ES" sz="1200" dirty="0" smtClean="0"/>
              <a:t>Se lograron todos los productos comprometidos en este proyecto, los cuales se detallan en la siguiente lámina. Cabe señalar que la </a:t>
            </a:r>
            <a:r>
              <a:rPr lang="es-ES" sz="1200" dirty="0"/>
              <a:t>principal dificultad presentada fue la emergencia sanitaria por pandemia COVID 19, la cual imposibilitó la ejecución del proyecto durante el año 2020. Posteriormente el año 2021 se tuvo que reemplazar algunas actividades presenciales por actividades virtuales lo cual dificulto el desarrollo principalmente en la etapa de la intervención alimentaria nutricional, la cual consistía en sesiones de educación nutricional con los y las escolares y sus familias,  muchas veces tuvieron problemas de conexión, teniendo que re agendar la actividad y en algunos casos no se pudo concretar. Sin embargo se puede mencionar que estas dificultades fueron presentadas en un menor número de niños y niñas. Hubo una muy buena disposición de las familias a participar por tanto estas dificultades no fueron de gran connotación e impacto para el desarrollo de proyecto.</a:t>
            </a:r>
            <a:endParaRPr lang="es-CL" sz="1200" dirty="0"/>
          </a:p>
        </p:txBody>
      </p:sp>
    </p:spTree>
    <p:extLst>
      <p:ext uri="{BB962C8B-B14F-4D97-AF65-F5344CB8AC3E}">
        <p14:creationId xmlns:p14="http://schemas.microsoft.com/office/powerpoint/2010/main" val="255470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r>
              <a:rPr lang="es-MX" sz="2400" dirty="0"/>
              <a:t/>
            </a:r>
            <a:br>
              <a:rPr lang="es-MX" sz="2400" dirty="0"/>
            </a:br>
            <a:endParaRPr lang="es-MX" sz="2400" dirty="0"/>
          </a:p>
        </p:txBody>
      </p:sp>
      <p:sp>
        <p:nvSpPr>
          <p:cNvPr id="3" name="Rectángulo 2">
            <a:extLst>
              <a:ext uri="{FF2B5EF4-FFF2-40B4-BE49-F238E27FC236}">
                <a16:creationId xmlns="" xmlns:a16="http://schemas.microsoft.com/office/drawing/2014/main" id="{3219E922-6DDD-403E-97EC-838C41F8F37F}"/>
              </a:ext>
            </a:extLst>
          </p:cNvPr>
          <p:cNvSpPr/>
          <p:nvPr/>
        </p:nvSpPr>
        <p:spPr>
          <a:xfrm>
            <a:off x="628650" y="437317"/>
            <a:ext cx="8025319" cy="4278094"/>
          </a:xfrm>
          <a:prstGeom prst="rect">
            <a:avLst/>
          </a:prstGeom>
        </p:spPr>
        <p:txBody>
          <a:bodyPr wrap="square">
            <a:spAutoFit/>
          </a:bodyPr>
          <a:lstStyle/>
          <a:p>
            <a:r>
              <a:rPr lang="es-MX" dirty="0"/>
              <a:t>PRODUCTOS DE LA INICIATIVA DE INVESTIGACION A NIVEL LOCAL. En esta sección enuncie los principales productos y/o tipo de transferencia que se realizarán por la iniciativa de investigación al nivel municipal-regional, para el desarrollo o bienestar del territorio en cuestión.</a:t>
            </a:r>
          </a:p>
          <a:p>
            <a:r>
              <a:rPr lang="es-MX" sz="1400" dirty="0"/>
              <a:t>no deben excederse solo una lamina por </a:t>
            </a:r>
            <a:r>
              <a:rPr lang="es-MX" sz="1400" dirty="0" smtClean="0"/>
              <a:t>tema</a:t>
            </a:r>
          </a:p>
          <a:p>
            <a:endParaRPr lang="es-MX" sz="1400" dirty="0"/>
          </a:p>
          <a:p>
            <a:r>
              <a:rPr lang="es-ES" sz="1400" dirty="0"/>
              <a:t>A través de esta propuesta de investigación logró obtener los productos que se detallan a continuación:</a:t>
            </a:r>
          </a:p>
          <a:p>
            <a:r>
              <a:rPr lang="es-ES" sz="1400" dirty="0"/>
              <a:t>1)	Elaboración de un  Perfil de Riesgo Cardiovascular de escolares pesquisados con Obesidad.</a:t>
            </a:r>
          </a:p>
          <a:p>
            <a:r>
              <a:rPr lang="es-ES" sz="1400" dirty="0"/>
              <a:t>2)	Propuesta de Protocolo de pesquisa de Riesgo Cardiovascular en escolares, que sea replicable al resto de comunidad escolar urbana y rural de la zona.</a:t>
            </a:r>
          </a:p>
          <a:p>
            <a:r>
              <a:rPr lang="es-ES" sz="1400" dirty="0"/>
              <a:t>3)	Programa Educativo Nutricional tratamiento alimentario de factores de Riesgo cardiovascular en escolares.</a:t>
            </a:r>
          </a:p>
          <a:p>
            <a:r>
              <a:rPr lang="es-ES" sz="1400" dirty="0"/>
              <a:t>4)	Entregar Capsulas Educativas en formato audiovisual de Alimentación Saludable, para usar en Salas de Espera de CESFAM, escuelas y publicación en redes sociales. </a:t>
            </a:r>
          </a:p>
          <a:p>
            <a:r>
              <a:rPr lang="es-ES" sz="1400" dirty="0"/>
              <a:t>5)	Evaluación de costo efectividad de este programa piloto con la finalidad de evaluar su </a:t>
            </a:r>
            <a:r>
              <a:rPr lang="es-ES" sz="1400" dirty="0" err="1"/>
              <a:t>replicabilidad</a:t>
            </a:r>
            <a:r>
              <a:rPr lang="es-ES" sz="1400" dirty="0"/>
              <a:t> en el resto de la comunidad educativa.</a:t>
            </a:r>
          </a:p>
          <a:p>
            <a:endParaRPr lang="es-MX" sz="1400" dirty="0"/>
          </a:p>
          <a:p>
            <a:endParaRPr lang="es-CL" dirty="0"/>
          </a:p>
        </p:txBody>
      </p:sp>
    </p:spTree>
    <p:extLst>
      <p:ext uri="{BB962C8B-B14F-4D97-AF65-F5344CB8AC3E}">
        <p14:creationId xmlns:p14="http://schemas.microsoft.com/office/powerpoint/2010/main" val="148814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 xmlns:a16="http://schemas.microsoft.com/office/drawing/2014/main" id="{D9357AC5-BFCA-1D45-8313-BDDE09CF8255}"/>
              </a:ext>
            </a:extLst>
          </p:cNvPr>
          <p:cNvPicPr>
            <a:picLocks noChangeAspect="1"/>
          </p:cNvPicPr>
          <p:nvPr/>
        </p:nvPicPr>
        <p:blipFill>
          <a:blip r:embed="rId2">
            <a:alphaModFix amt="20000"/>
          </a:blip>
          <a:stretch>
            <a:fillRect/>
          </a:stretch>
        </p:blipFill>
        <p:spPr>
          <a:xfrm>
            <a:off x="4143043" y="417311"/>
            <a:ext cx="4858083" cy="4726189"/>
          </a:xfrm>
          <a:prstGeom prst="rect">
            <a:avLst/>
          </a:prstGeom>
        </p:spPr>
      </p:pic>
      <p:pic>
        <p:nvPicPr>
          <p:cNvPr id="13" name="Imagen 12">
            <a:extLst>
              <a:ext uri="{FF2B5EF4-FFF2-40B4-BE49-F238E27FC236}">
                <a16:creationId xmlns=""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4" name="Rectángulo 3">
            <a:extLst>
              <a:ext uri="{FF2B5EF4-FFF2-40B4-BE49-F238E27FC236}">
                <a16:creationId xmlns="" xmlns:a16="http://schemas.microsoft.com/office/drawing/2014/main" id="{ED3D86A7-08D6-4F10-AA77-240C6548869F}"/>
              </a:ext>
            </a:extLst>
          </p:cNvPr>
          <p:cNvSpPr/>
          <p:nvPr/>
        </p:nvSpPr>
        <p:spPr>
          <a:xfrm>
            <a:off x="612844" y="361724"/>
            <a:ext cx="8025318" cy="3046988"/>
          </a:xfrm>
          <a:prstGeom prst="rect">
            <a:avLst/>
          </a:prstGeom>
        </p:spPr>
        <p:txBody>
          <a:bodyPr wrap="square">
            <a:spAutoFit/>
          </a:bodyPr>
          <a:lstStyle/>
          <a:p>
            <a:r>
              <a:rPr lang="es-MX" dirty="0"/>
              <a:t>INSTITUCIONES PARTICIPANTES: Deben indicarse aquellas instituciones públicas y/o privadas que tendrán participación directa en la ejecución e impactos de la iniciativa de investigación a nivel local.</a:t>
            </a:r>
          </a:p>
          <a:p>
            <a:r>
              <a:rPr lang="es-MX" sz="1200" dirty="0"/>
              <a:t>no deben excederse solo una lamina por tema.</a:t>
            </a:r>
            <a:endParaRPr lang="es-CL" sz="1200" dirty="0"/>
          </a:p>
          <a:p>
            <a:endParaRPr lang="es-ES" dirty="0" smtClean="0"/>
          </a:p>
          <a:p>
            <a:endParaRPr lang="es-ES" dirty="0"/>
          </a:p>
          <a:p>
            <a:endParaRPr lang="es-ES" dirty="0" smtClean="0"/>
          </a:p>
          <a:p>
            <a:pPr marL="285750" indent="-285750">
              <a:buFont typeface="Arial" panose="020B0604020202020204" pitchFamily="34" charset="0"/>
              <a:buChar char="•"/>
            </a:pPr>
            <a:r>
              <a:rPr lang="es-ES" dirty="0" smtClean="0"/>
              <a:t>Universidad de Los Lagos, Carrera Nutrición</a:t>
            </a:r>
          </a:p>
          <a:p>
            <a:pPr marL="285750" indent="-285750">
              <a:buFont typeface="Arial" panose="020B0604020202020204" pitchFamily="34" charset="0"/>
              <a:buChar char="•"/>
            </a:pPr>
            <a:r>
              <a:rPr lang="es-ES" dirty="0"/>
              <a:t> </a:t>
            </a:r>
            <a:r>
              <a:rPr lang="es-ES" dirty="0" smtClean="0"/>
              <a:t>Ilustre </a:t>
            </a:r>
            <a:r>
              <a:rPr lang="es-ES" dirty="0" smtClean="0"/>
              <a:t>Municipalidad </a:t>
            </a:r>
            <a:r>
              <a:rPr lang="es-ES" dirty="0" smtClean="0"/>
              <a:t>de La Unión</a:t>
            </a:r>
          </a:p>
          <a:p>
            <a:pPr marL="285750" indent="-285750">
              <a:buFont typeface="Arial" panose="020B0604020202020204" pitchFamily="34" charset="0"/>
              <a:buChar char="•"/>
            </a:pPr>
            <a:r>
              <a:rPr lang="es-ES" dirty="0" smtClean="0"/>
              <a:t>DAEM La Unión</a:t>
            </a:r>
          </a:p>
          <a:p>
            <a:pPr marL="285750" indent="-285750">
              <a:buFont typeface="Arial" panose="020B0604020202020204" pitchFamily="34" charset="0"/>
              <a:buChar char="•"/>
            </a:pPr>
            <a:r>
              <a:rPr lang="es-ES" dirty="0" err="1" smtClean="0"/>
              <a:t>Cesfam</a:t>
            </a:r>
            <a:r>
              <a:rPr lang="es-ES" dirty="0" smtClean="0"/>
              <a:t> de La Unión</a:t>
            </a:r>
            <a:endParaRPr lang="es-CL" dirty="0"/>
          </a:p>
        </p:txBody>
      </p:sp>
    </p:spTree>
    <p:extLst>
      <p:ext uri="{BB962C8B-B14F-4D97-AF65-F5344CB8AC3E}">
        <p14:creationId xmlns:p14="http://schemas.microsoft.com/office/powerpoint/2010/main" val="177220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A26317D-8F0D-46AD-BAAE-9E79DFAA0F04}"/>
              </a:ext>
            </a:extLst>
          </p:cNvPr>
          <p:cNvSpPr>
            <a:spLocks noGrp="1"/>
          </p:cNvSpPr>
          <p:nvPr>
            <p:ph type="title"/>
          </p:nvPr>
        </p:nvSpPr>
        <p:spPr/>
        <p:txBody>
          <a:bodyPr>
            <a:normAutofit/>
          </a:bodyPr>
          <a:lstStyle/>
          <a:p>
            <a:r>
              <a:rPr lang="es-MX" sz="2000" dirty="0"/>
              <a:t>evidencias</a:t>
            </a:r>
            <a:endParaRPr lang="es-CL" sz="2000" dirty="0"/>
          </a:p>
        </p:txBody>
      </p:sp>
      <p:sp>
        <p:nvSpPr>
          <p:cNvPr id="3" name="Marcador de contenido 2">
            <a:extLst>
              <a:ext uri="{FF2B5EF4-FFF2-40B4-BE49-F238E27FC236}">
                <a16:creationId xmlns="" xmlns:a16="http://schemas.microsoft.com/office/drawing/2014/main" id="{D6863F26-F5D0-4C39-96F9-0119421A50B9}"/>
              </a:ext>
            </a:extLst>
          </p:cNvPr>
          <p:cNvSpPr>
            <a:spLocks noGrp="1"/>
          </p:cNvSpPr>
          <p:nvPr>
            <p:ph idx="1"/>
          </p:nvPr>
        </p:nvSpPr>
        <p:spPr>
          <a:xfrm>
            <a:off x="628650" y="1783403"/>
            <a:ext cx="7886700" cy="2849319"/>
          </a:xfrm>
        </p:spPr>
        <p:txBody>
          <a:bodyPr/>
          <a:lstStyle/>
          <a:p>
            <a:endParaRPr lang="es-CL" dirty="0"/>
          </a:p>
        </p:txBody>
      </p:sp>
      <p:sp>
        <p:nvSpPr>
          <p:cNvPr id="4" name="Rectángulo 3">
            <a:extLst>
              <a:ext uri="{FF2B5EF4-FFF2-40B4-BE49-F238E27FC236}">
                <a16:creationId xmlns="" xmlns:a16="http://schemas.microsoft.com/office/drawing/2014/main" id="{10EFC853-6BE9-4D32-934B-E5191738DB0A}"/>
              </a:ext>
            </a:extLst>
          </p:cNvPr>
          <p:cNvSpPr/>
          <p:nvPr/>
        </p:nvSpPr>
        <p:spPr>
          <a:xfrm>
            <a:off x="567447" y="1037183"/>
            <a:ext cx="4572000" cy="646331"/>
          </a:xfrm>
          <a:prstGeom prst="rect">
            <a:avLst/>
          </a:prstGeom>
        </p:spPr>
        <p:txBody>
          <a:bodyPr>
            <a:spAutoFit/>
          </a:bodyPr>
          <a:lstStyle/>
          <a:p>
            <a:r>
              <a:rPr lang="es-MX" sz="1200" dirty="0"/>
              <a:t>muestre evidencias visuales y noticias que respaldan el progreso de Nuestra Iniciativa de Investigación con enlaces etc. </a:t>
            </a:r>
            <a:endParaRPr lang="es-CL" sz="1200" dirty="0"/>
          </a:p>
          <a:p>
            <a:r>
              <a:rPr lang="es-MX" sz="1200" dirty="0"/>
              <a:t>S</a:t>
            </a:r>
            <a:r>
              <a:rPr lang="es-CL" sz="1200" dirty="0"/>
              <a:t>e aceptan mas hojas de evidencia</a:t>
            </a:r>
            <a:endParaRPr lang="es-MX" sz="1200" dirty="0"/>
          </a:p>
        </p:txBody>
      </p:sp>
      <p:pic>
        <p:nvPicPr>
          <p:cNvPr id="5" name="Imagen 4"/>
          <p:cNvPicPr>
            <a:picLocks noChangeAspect="1"/>
          </p:cNvPicPr>
          <p:nvPr/>
        </p:nvPicPr>
        <p:blipFill rotWithShape="1">
          <a:blip r:embed="rId3"/>
          <a:srcRect l="18592" t="23537" r="20634" b="7105"/>
          <a:stretch/>
        </p:blipFill>
        <p:spPr>
          <a:xfrm>
            <a:off x="628650" y="1852184"/>
            <a:ext cx="4224270" cy="2711756"/>
          </a:xfrm>
          <a:prstGeom prst="rect">
            <a:avLst/>
          </a:prstGeom>
        </p:spPr>
      </p:pic>
      <p:pic>
        <p:nvPicPr>
          <p:cNvPr id="6" name="Imagen 5"/>
          <p:cNvPicPr>
            <a:picLocks noChangeAspect="1"/>
          </p:cNvPicPr>
          <p:nvPr/>
        </p:nvPicPr>
        <p:blipFill rotWithShape="1">
          <a:blip r:embed="rId4"/>
          <a:srcRect l="11607" b="7579"/>
          <a:stretch/>
        </p:blipFill>
        <p:spPr>
          <a:xfrm>
            <a:off x="5093593" y="1465643"/>
            <a:ext cx="3722513" cy="2945805"/>
          </a:xfrm>
          <a:prstGeom prst="rect">
            <a:avLst/>
          </a:prstGeom>
        </p:spPr>
      </p:pic>
    </p:spTree>
    <p:extLst>
      <p:ext uri="{BB962C8B-B14F-4D97-AF65-F5344CB8AC3E}">
        <p14:creationId xmlns:p14="http://schemas.microsoft.com/office/powerpoint/2010/main" val="4725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Material educativo utilizado en el proyecto</a:t>
            </a:r>
            <a:endParaRPr lang="es-CL" dirty="0"/>
          </a:p>
        </p:txBody>
      </p:sp>
      <p:pic>
        <p:nvPicPr>
          <p:cNvPr id="6" name="Imagen 5"/>
          <p:cNvPicPr>
            <a:picLocks noChangeAspect="1"/>
          </p:cNvPicPr>
          <p:nvPr/>
        </p:nvPicPr>
        <p:blipFill rotWithShape="1">
          <a:blip r:embed="rId2"/>
          <a:srcRect l="19858" t="25665" r="19719" b="13490"/>
          <a:stretch/>
        </p:blipFill>
        <p:spPr>
          <a:xfrm>
            <a:off x="341131" y="2434107"/>
            <a:ext cx="4069884" cy="2305319"/>
          </a:xfrm>
          <a:prstGeom prst="rect">
            <a:avLst/>
          </a:prstGeom>
        </p:spPr>
      </p:pic>
      <p:pic>
        <p:nvPicPr>
          <p:cNvPr id="7" name="Imagen 6"/>
          <p:cNvPicPr>
            <a:picLocks noChangeAspect="1"/>
          </p:cNvPicPr>
          <p:nvPr/>
        </p:nvPicPr>
        <p:blipFill rotWithShape="1">
          <a:blip r:embed="rId3"/>
          <a:srcRect l="19648" t="27543" r="22113" b="6729"/>
          <a:stretch/>
        </p:blipFill>
        <p:spPr>
          <a:xfrm>
            <a:off x="4776259" y="1268016"/>
            <a:ext cx="3408265" cy="2163650"/>
          </a:xfrm>
          <a:prstGeom prst="rect">
            <a:avLst/>
          </a:prstGeom>
        </p:spPr>
      </p:pic>
    </p:spTree>
    <p:extLst>
      <p:ext uri="{BB962C8B-B14F-4D97-AF65-F5344CB8AC3E}">
        <p14:creationId xmlns:p14="http://schemas.microsoft.com/office/powerpoint/2010/main" val="45474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p:txBody>
          <a:bodyPr/>
          <a:lstStyle/>
          <a:p>
            <a:endParaRPr lang="es-CL" dirty="0"/>
          </a:p>
        </p:txBody>
      </p:sp>
      <p:pic>
        <p:nvPicPr>
          <p:cNvPr id="4" name="Imagen 3"/>
          <p:cNvPicPr>
            <a:picLocks noChangeAspect="1"/>
          </p:cNvPicPr>
          <p:nvPr/>
        </p:nvPicPr>
        <p:blipFill rotWithShape="1">
          <a:blip r:embed="rId2"/>
          <a:srcRect l="20634" t="26291" r="22747" b="5853"/>
          <a:stretch/>
        </p:blipFill>
        <p:spPr>
          <a:xfrm>
            <a:off x="1171977" y="357557"/>
            <a:ext cx="5177308" cy="3490174"/>
          </a:xfrm>
          <a:prstGeom prst="rect">
            <a:avLst/>
          </a:prstGeom>
        </p:spPr>
      </p:pic>
    </p:spTree>
    <p:extLst>
      <p:ext uri="{BB962C8B-B14F-4D97-AF65-F5344CB8AC3E}">
        <p14:creationId xmlns:p14="http://schemas.microsoft.com/office/powerpoint/2010/main" val="335749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p:txBody>
          <a:bodyPr/>
          <a:lstStyle/>
          <a:p>
            <a:endParaRPr lang="es-CL" dirty="0"/>
          </a:p>
        </p:txBody>
      </p:sp>
      <p:pic>
        <p:nvPicPr>
          <p:cNvPr id="4" name="Imagen 3"/>
          <p:cNvPicPr>
            <a:picLocks noChangeAspect="1"/>
          </p:cNvPicPr>
          <p:nvPr/>
        </p:nvPicPr>
        <p:blipFill rotWithShape="1">
          <a:blip r:embed="rId2"/>
          <a:srcRect l="18310" t="18654" r="20493" b="9859"/>
          <a:stretch/>
        </p:blipFill>
        <p:spPr>
          <a:xfrm>
            <a:off x="1223494" y="425003"/>
            <a:ext cx="5595870" cy="3676918"/>
          </a:xfrm>
          <a:prstGeom prst="rect">
            <a:avLst/>
          </a:prstGeom>
        </p:spPr>
      </p:pic>
    </p:spTree>
    <p:extLst>
      <p:ext uri="{BB962C8B-B14F-4D97-AF65-F5344CB8AC3E}">
        <p14:creationId xmlns:p14="http://schemas.microsoft.com/office/powerpoint/2010/main" val="64857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878</TotalTime>
  <Words>535</Words>
  <Application>Microsoft Office PowerPoint</Application>
  <PresentationFormat>Presentación en pantalla (16:9)</PresentationFormat>
  <Paragraphs>57</Paragraphs>
  <Slides>10</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Arial</vt:lpstr>
      <vt:lpstr>Calibri</vt:lpstr>
      <vt:lpstr>Calibri Light</vt:lpstr>
      <vt:lpstr>Verdana</vt:lpstr>
      <vt:lpstr>Tema de Office</vt:lpstr>
      <vt:lpstr>Presentación de PowerPoint</vt:lpstr>
      <vt:lpstr>Presentación de PowerPoint</vt:lpstr>
      <vt:lpstr>      </vt:lpstr>
      <vt:lpstr> </vt:lpstr>
      <vt:lpstr>Presentación de PowerPoint</vt:lpstr>
      <vt:lpstr>evidencias</vt:lpstr>
      <vt:lpstr>Material educativo utilizado en el proyecto</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Mónica</cp:lastModifiedBy>
  <cp:revision>67</cp:revision>
  <dcterms:created xsi:type="dcterms:W3CDTF">2022-04-20T21:54:46Z</dcterms:created>
  <dcterms:modified xsi:type="dcterms:W3CDTF">2024-01-23T18:44:55Z</dcterms:modified>
</cp:coreProperties>
</file>