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79" r:id="rId3"/>
    <p:sldId id="402" r:id="rId4"/>
    <p:sldId id="401" r:id="rId5"/>
    <p:sldId id="394" r:id="rId6"/>
    <p:sldId id="404" r:id="rId7"/>
    <p:sldId id="405" r:id="rId8"/>
    <p:sldId id="406" r:id="rId9"/>
    <p:sldId id="407" r:id="rId10"/>
    <p:sldId id="409" r:id="rId11"/>
    <p:sldId id="408" r:id="rId12"/>
    <p:sldId id="403"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lagos" initials="U" lastIdx="2" clrIdx="0">
    <p:extLst>
      <p:ext uri="{19B8F6BF-5375-455C-9EA6-DF929625EA0E}">
        <p15:presenceInfo xmlns:p15="http://schemas.microsoft.com/office/powerpoint/2012/main" userId="Ulago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52" autoAdjust="0"/>
    <p:restoredTop sz="94628"/>
  </p:normalViewPr>
  <p:slideViewPr>
    <p:cSldViewPr snapToGrid="0" snapToObjects="1">
      <p:cViewPr>
        <p:scale>
          <a:sx n="90" d="100"/>
          <a:sy n="90" d="100"/>
        </p:scale>
        <p:origin x="1507" y="2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24-01-2024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2274523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24-01-2024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758647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24-01-2024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52943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24-01-2024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525993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9487647-F8BD-C94E-AA96-5483FA59F16D}" type="datetimeFigureOut">
              <a:rPr lang="es-CL" smtClean="0"/>
              <a:t>24-01-2024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19300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9487647-F8BD-C94E-AA96-5483FA59F16D}" type="datetimeFigureOut">
              <a:rPr lang="es-CL" smtClean="0"/>
              <a:t>24-01-2024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796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629842" y="1878806"/>
            <a:ext cx="3868340"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4629150" y="1878806"/>
            <a:ext cx="3887391"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9487647-F8BD-C94E-AA96-5483FA59F16D}" type="datetimeFigureOut">
              <a:rPr lang="es-CL" smtClean="0"/>
              <a:t>24-01-2024</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47081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9487647-F8BD-C94E-AA96-5483FA59F16D}" type="datetimeFigureOut">
              <a:rPr lang="es-CL" smtClean="0"/>
              <a:t>24-01-2024</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941655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487647-F8BD-C94E-AA96-5483FA59F16D}" type="datetimeFigureOut">
              <a:rPr lang="es-CL" smtClean="0"/>
              <a:t>24-01-2024</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30987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9487647-F8BD-C94E-AA96-5483FA59F16D}" type="datetimeFigureOut">
              <a:rPr lang="es-CL" smtClean="0"/>
              <a:t>24-01-2024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141718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9487647-F8BD-C94E-AA96-5483FA59F16D}" type="datetimeFigureOut">
              <a:rPr lang="es-CL" smtClean="0"/>
              <a:t>24-01-2024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01673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9487647-F8BD-C94E-AA96-5483FA59F16D}" type="datetimeFigureOut">
              <a:rPr lang="es-CL" smtClean="0"/>
              <a:t>24-01-2024</a:t>
            </a:fld>
            <a:endParaRPr lang="es-CL"/>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3629FB1B-6C00-4A4D-8B58-8E4D030A934B}" type="slidenum">
              <a:rPr lang="es-CL" smtClean="0"/>
              <a:t>‹Nº›</a:t>
            </a:fld>
            <a:endParaRPr lang="es-CL"/>
          </a:p>
        </p:txBody>
      </p:sp>
    </p:spTree>
    <p:extLst>
      <p:ext uri="{BB962C8B-B14F-4D97-AF65-F5344CB8AC3E}">
        <p14:creationId xmlns:p14="http://schemas.microsoft.com/office/powerpoint/2010/main" val="20537981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3E3F1B4-88AA-6E4A-8B5E-BE8C58AFF87B}"/>
              </a:ext>
            </a:extLst>
          </p:cNvPr>
          <p:cNvSpPr txBox="1"/>
          <p:nvPr/>
        </p:nvSpPr>
        <p:spPr>
          <a:xfrm>
            <a:off x="1800838" y="309631"/>
            <a:ext cx="5848539" cy="4570482"/>
          </a:xfrm>
          <a:prstGeom prst="rect">
            <a:avLst/>
          </a:prstGeom>
          <a:noFill/>
        </p:spPr>
        <p:txBody>
          <a:bodyPr wrap="square" rtlCol="0">
            <a:spAutoFit/>
          </a:bodyPr>
          <a:lstStyle/>
          <a:p>
            <a:r>
              <a:rPr lang="es-MX" b="1" dirty="0">
                <a:solidFill>
                  <a:schemeClr val="accent1">
                    <a:lumMod val="75000"/>
                  </a:schemeClr>
                </a:solidFill>
              </a:rPr>
              <a:t>F</a:t>
            </a:r>
            <a:r>
              <a:rPr lang="es-CL" b="1" dirty="0">
                <a:solidFill>
                  <a:schemeClr val="accent1">
                    <a:lumMod val="75000"/>
                  </a:schemeClr>
                </a:solidFill>
              </a:rPr>
              <a:t>ICHA TECNICA DE AVANCE</a:t>
            </a:r>
          </a:p>
          <a:p>
            <a:endParaRPr lang="es-CL" b="1" dirty="0">
              <a:solidFill>
                <a:schemeClr val="accent1">
                  <a:lumMod val="75000"/>
                </a:schemeClr>
              </a:solidFill>
            </a:endParaRPr>
          </a:p>
          <a:p>
            <a:r>
              <a:rPr lang="es-CL" b="1" dirty="0">
                <a:solidFill>
                  <a:schemeClr val="accent1">
                    <a:lumMod val="75000"/>
                  </a:schemeClr>
                </a:solidFill>
              </a:rPr>
              <a:t>DIRECCION DE INVESTIGACIÓN</a:t>
            </a:r>
          </a:p>
          <a:p>
            <a:r>
              <a:rPr lang="es-CL" dirty="0">
                <a:solidFill>
                  <a:schemeClr val="accent1">
                    <a:lumMod val="75000"/>
                  </a:schemeClr>
                </a:solidFill>
              </a:rPr>
              <a:t>VICERRECTORIA DE INVESTIGACIÓN Y POSTGRADO</a:t>
            </a:r>
          </a:p>
          <a:p>
            <a:r>
              <a:rPr lang="es-MX" dirty="0">
                <a:solidFill>
                  <a:schemeClr val="accent1">
                    <a:lumMod val="75000"/>
                  </a:schemeClr>
                </a:solidFill>
              </a:rPr>
              <a:t>R</a:t>
            </a:r>
            <a:r>
              <a:rPr lang="es-CL" dirty="0">
                <a:solidFill>
                  <a:schemeClr val="accent1">
                    <a:lumMod val="75000"/>
                  </a:schemeClr>
                </a:solidFill>
              </a:rPr>
              <a:t>edes Territoriales de Investigación</a:t>
            </a:r>
          </a:p>
          <a:p>
            <a:endParaRPr lang="es-CL" sz="1600" dirty="0">
              <a:solidFill>
                <a:schemeClr val="accent1">
                  <a:lumMod val="75000"/>
                </a:schemeClr>
              </a:solidFill>
            </a:endParaRPr>
          </a:p>
          <a:p>
            <a:endParaRPr lang="es-CL" sz="1600" dirty="0">
              <a:solidFill>
                <a:schemeClr val="accent1">
                  <a:lumMod val="75000"/>
                </a:schemeClr>
              </a:solidFill>
            </a:endParaRPr>
          </a:p>
          <a:p>
            <a:endParaRPr lang="es-CL" sz="1600" dirty="0">
              <a:solidFill>
                <a:schemeClr val="accent1">
                  <a:lumMod val="75000"/>
                </a:schemeClr>
              </a:solidFill>
            </a:endParaRPr>
          </a:p>
          <a:p>
            <a:endParaRPr lang="es-CL" sz="1600" dirty="0">
              <a:solidFill>
                <a:schemeClr val="accent1">
                  <a:lumMod val="75000"/>
                </a:schemeClr>
              </a:solidFill>
            </a:endParaRPr>
          </a:p>
          <a:p>
            <a:endParaRPr lang="es-CL" sz="1600" dirty="0">
              <a:solidFill>
                <a:schemeClr val="accent1">
                  <a:lumMod val="75000"/>
                </a:schemeClr>
              </a:solidFill>
            </a:endParaRPr>
          </a:p>
          <a:p>
            <a:endParaRPr lang="es-CL" sz="1600" dirty="0">
              <a:solidFill>
                <a:schemeClr val="accent1">
                  <a:lumMod val="75000"/>
                </a:schemeClr>
              </a:solidFill>
            </a:endParaRPr>
          </a:p>
          <a:p>
            <a:endParaRPr lang="es-CL" sz="1600" dirty="0">
              <a:solidFill>
                <a:schemeClr val="accent1">
                  <a:lumMod val="75000"/>
                </a:schemeClr>
              </a:solidFill>
            </a:endParaRPr>
          </a:p>
          <a:p>
            <a:endParaRPr lang="es-CL" sz="1600" dirty="0">
              <a:solidFill>
                <a:schemeClr val="accent1">
                  <a:lumMod val="75000"/>
                </a:schemeClr>
              </a:solidFill>
            </a:endParaRPr>
          </a:p>
          <a:p>
            <a:endParaRPr lang="es-CL" sz="1600" dirty="0">
              <a:solidFill>
                <a:schemeClr val="accent1">
                  <a:lumMod val="75000"/>
                </a:schemeClr>
              </a:solidFill>
            </a:endParaRPr>
          </a:p>
          <a:p>
            <a:endParaRPr lang="es-CL" sz="1600" dirty="0">
              <a:solidFill>
                <a:schemeClr val="accent1">
                  <a:lumMod val="75000"/>
                </a:schemeClr>
              </a:solidFill>
            </a:endParaRPr>
          </a:p>
          <a:p>
            <a:r>
              <a:rPr lang="es-CL" sz="1600" dirty="0">
                <a:solidFill>
                  <a:schemeClr val="accent1">
                    <a:lumMod val="75000"/>
                  </a:schemeClr>
                </a:solidFill>
              </a:rPr>
              <a:t>ENERO 2024</a:t>
            </a:r>
          </a:p>
          <a:p>
            <a:endParaRPr lang="es-CL" sz="1600" dirty="0">
              <a:solidFill>
                <a:schemeClr val="accent1">
                  <a:lumMod val="75000"/>
                </a:schemeClr>
              </a:solidFill>
            </a:endParaRPr>
          </a:p>
          <a:p>
            <a:endParaRPr lang="es-CL" sz="900" dirty="0">
              <a:solidFill>
                <a:schemeClr val="accent1">
                  <a:lumMod val="75000"/>
                </a:schemeClr>
              </a:solidFill>
            </a:endParaRPr>
          </a:p>
        </p:txBody>
      </p:sp>
      <p:sp>
        <p:nvSpPr>
          <p:cNvPr id="2" name="Rectángulo 1">
            <a:extLst>
              <a:ext uri="{FF2B5EF4-FFF2-40B4-BE49-F238E27FC236}">
                <a16:creationId xmlns:a16="http://schemas.microsoft.com/office/drawing/2014/main" id="{C83C3E81-8EC2-48C8-AB7B-5FBB106CDFDA}"/>
              </a:ext>
            </a:extLst>
          </p:cNvPr>
          <p:cNvSpPr/>
          <p:nvPr/>
        </p:nvSpPr>
        <p:spPr>
          <a:xfrm>
            <a:off x="1852877" y="1879291"/>
            <a:ext cx="6904547" cy="923330"/>
          </a:xfrm>
          <a:prstGeom prst="rect">
            <a:avLst/>
          </a:prstGeom>
        </p:spPr>
        <p:txBody>
          <a:bodyPr wrap="square">
            <a:spAutoFit/>
          </a:bodyPr>
          <a:lstStyle/>
          <a:p>
            <a:r>
              <a:rPr lang="es-MX" b="1" dirty="0"/>
              <a:t>Título de la Iniciativa de Investigación:	</a:t>
            </a:r>
          </a:p>
          <a:p>
            <a:r>
              <a:rPr lang="es-CL" b="1" dirty="0">
                <a:effectLst/>
                <a:latin typeface="Arial Narrow" panose="020B0606020202030204" pitchFamily="34" charset="0"/>
                <a:ea typeface="Calibri" panose="020F0502020204030204" pitchFamily="34" charset="0"/>
                <a:cs typeface="Times New Roman" panose="02020603050405020304" pitchFamily="18" charset="0"/>
              </a:rPr>
              <a:t>Piloto intervención nutricional integral población infantil CESFAM Chonchi</a:t>
            </a:r>
            <a:endParaRPr lang="es-CL" b="1" dirty="0">
              <a:effectLst/>
              <a:latin typeface="Calibri" panose="020F0502020204030204" pitchFamily="34" charset="0"/>
              <a:ea typeface="Calibri" panose="020F0502020204030204" pitchFamily="34" charset="0"/>
              <a:cs typeface="Times New Roman" panose="02020603050405020304" pitchFamily="18" charset="0"/>
            </a:endParaRPr>
          </a:p>
          <a:p>
            <a:endParaRPr lang="es-CL" b="1" dirty="0"/>
          </a:p>
        </p:txBody>
      </p:sp>
      <p:sp>
        <p:nvSpPr>
          <p:cNvPr id="5" name="Rectángulo 4">
            <a:extLst>
              <a:ext uri="{FF2B5EF4-FFF2-40B4-BE49-F238E27FC236}">
                <a16:creationId xmlns:a16="http://schemas.microsoft.com/office/drawing/2014/main" id="{5D8525EE-A2DE-4659-8909-3A564CF257B7}"/>
              </a:ext>
            </a:extLst>
          </p:cNvPr>
          <p:cNvSpPr/>
          <p:nvPr/>
        </p:nvSpPr>
        <p:spPr>
          <a:xfrm>
            <a:off x="1852877" y="2813491"/>
            <a:ext cx="2931828" cy="1631216"/>
          </a:xfrm>
          <a:prstGeom prst="rect">
            <a:avLst/>
          </a:prstGeom>
        </p:spPr>
        <p:txBody>
          <a:bodyPr wrap="none">
            <a:spAutoFit/>
          </a:bodyPr>
          <a:lstStyle/>
          <a:p>
            <a:r>
              <a:rPr lang="es-CL" sz="1600" dirty="0"/>
              <a:t>Nombre  de participantes equipo</a:t>
            </a:r>
          </a:p>
          <a:p>
            <a:pPr marL="285750" indent="-285750">
              <a:buFont typeface="Arial" panose="020B0604020202020204" pitchFamily="34" charset="0"/>
              <a:buChar char="•"/>
            </a:pPr>
            <a:r>
              <a:rPr lang="es-CL" sz="1600" dirty="0"/>
              <a:t>Jéssica Martinez Flores</a:t>
            </a:r>
          </a:p>
          <a:p>
            <a:pPr marL="285750" indent="-285750">
              <a:buFont typeface="Arial" panose="020B0604020202020204" pitchFamily="34" charset="0"/>
              <a:buChar char="•"/>
            </a:pPr>
            <a:r>
              <a:rPr lang="es-CL" sz="1600" dirty="0"/>
              <a:t>Mónica Jerez Mendoza</a:t>
            </a:r>
          </a:p>
          <a:p>
            <a:pPr marL="285750" indent="-285750">
              <a:buFont typeface="Arial" panose="020B0604020202020204" pitchFamily="34" charset="0"/>
              <a:buChar char="•"/>
            </a:pPr>
            <a:r>
              <a:rPr lang="es-CL" sz="1600" dirty="0"/>
              <a:t>Margarita Albarran  Rojas</a:t>
            </a:r>
          </a:p>
          <a:p>
            <a:pPr marL="285750" indent="-285750">
              <a:buFont typeface="Arial" panose="020B0604020202020204" pitchFamily="34" charset="0"/>
              <a:buChar char="•"/>
            </a:pPr>
            <a:r>
              <a:rPr lang="es-CL" sz="1600" dirty="0"/>
              <a:t>Catalina Valdés Mena</a:t>
            </a:r>
          </a:p>
          <a:p>
            <a:endParaRPr lang="es-CL" dirty="0"/>
          </a:p>
        </p:txBody>
      </p:sp>
    </p:spTree>
    <p:extLst>
      <p:ext uri="{BB962C8B-B14F-4D97-AF65-F5344CB8AC3E}">
        <p14:creationId xmlns:p14="http://schemas.microsoft.com/office/powerpoint/2010/main" val="672960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6317D-8F0D-46AD-BAAE-9E79DFAA0F04}"/>
              </a:ext>
            </a:extLst>
          </p:cNvPr>
          <p:cNvSpPr>
            <a:spLocks noGrp="1"/>
          </p:cNvSpPr>
          <p:nvPr>
            <p:ph type="title"/>
          </p:nvPr>
        </p:nvSpPr>
        <p:spPr>
          <a:xfrm>
            <a:off x="628650" y="132602"/>
            <a:ext cx="4265083" cy="505089"/>
          </a:xfrm>
        </p:spPr>
        <p:txBody>
          <a:bodyPr>
            <a:normAutofit fontScale="90000"/>
          </a:bodyPr>
          <a:lstStyle/>
          <a:p>
            <a:r>
              <a:rPr lang="es-MX" sz="2000" b="1" dirty="0"/>
              <a:t>Evidencia</a:t>
            </a:r>
            <a:br>
              <a:rPr lang="es-MX" sz="2000" b="1" dirty="0"/>
            </a:br>
            <a:r>
              <a:rPr lang="es-MX" sz="2000" b="1" dirty="0"/>
              <a:t>Material Educativo para atención Nutricional</a:t>
            </a:r>
            <a:endParaRPr lang="es-CL" sz="2000" b="1" dirty="0"/>
          </a:p>
        </p:txBody>
      </p:sp>
      <p:pic>
        <p:nvPicPr>
          <p:cNvPr id="4" name="Imagen 3">
            <a:extLst>
              <a:ext uri="{FF2B5EF4-FFF2-40B4-BE49-F238E27FC236}">
                <a16:creationId xmlns:a16="http://schemas.microsoft.com/office/drawing/2014/main" id="{ABEB2F33-93FF-5ECE-2027-AD2627DC5DF7}"/>
              </a:ext>
            </a:extLst>
          </p:cNvPr>
          <p:cNvPicPr>
            <a:picLocks noChangeAspect="1"/>
          </p:cNvPicPr>
          <p:nvPr/>
        </p:nvPicPr>
        <p:blipFill>
          <a:blip r:embed="rId2"/>
          <a:stretch>
            <a:fillRect/>
          </a:stretch>
        </p:blipFill>
        <p:spPr>
          <a:xfrm>
            <a:off x="912723" y="927850"/>
            <a:ext cx="7318554" cy="4083048"/>
          </a:xfrm>
          <a:prstGeom prst="rect">
            <a:avLst/>
          </a:prstGeom>
        </p:spPr>
      </p:pic>
    </p:spTree>
    <p:extLst>
      <p:ext uri="{BB962C8B-B14F-4D97-AF65-F5344CB8AC3E}">
        <p14:creationId xmlns:p14="http://schemas.microsoft.com/office/powerpoint/2010/main" val="28106175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6317D-8F0D-46AD-BAAE-9E79DFAA0F04}"/>
              </a:ext>
            </a:extLst>
          </p:cNvPr>
          <p:cNvSpPr>
            <a:spLocks noGrp="1"/>
          </p:cNvSpPr>
          <p:nvPr>
            <p:ph type="title"/>
          </p:nvPr>
        </p:nvSpPr>
        <p:spPr>
          <a:xfrm>
            <a:off x="628650" y="132602"/>
            <a:ext cx="4265083" cy="505089"/>
          </a:xfrm>
        </p:spPr>
        <p:txBody>
          <a:bodyPr>
            <a:normAutofit fontScale="90000"/>
          </a:bodyPr>
          <a:lstStyle/>
          <a:p>
            <a:r>
              <a:rPr lang="es-MX" sz="2000" b="1" dirty="0"/>
              <a:t>Evidencia</a:t>
            </a:r>
            <a:br>
              <a:rPr lang="es-MX" sz="2000" b="1" dirty="0"/>
            </a:br>
            <a:r>
              <a:rPr lang="es-MX" sz="2000" b="1" dirty="0"/>
              <a:t>Reunión de Cierre del Proyecto </a:t>
            </a:r>
            <a:endParaRPr lang="es-CL" sz="2000" b="1" dirty="0"/>
          </a:p>
        </p:txBody>
      </p:sp>
      <p:pic>
        <p:nvPicPr>
          <p:cNvPr id="4" name="Imagen 3">
            <a:extLst>
              <a:ext uri="{FF2B5EF4-FFF2-40B4-BE49-F238E27FC236}">
                <a16:creationId xmlns:a16="http://schemas.microsoft.com/office/drawing/2014/main" id="{859DAC77-F225-B4FF-BE6A-B20D1C43AA60}"/>
              </a:ext>
            </a:extLst>
          </p:cNvPr>
          <p:cNvPicPr>
            <a:picLocks noChangeAspect="1"/>
          </p:cNvPicPr>
          <p:nvPr/>
        </p:nvPicPr>
        <p:blipFill>
          <a:blip r:embed="rId2"/>
          <a:stretch>
            <a:fillRect/>
          </a:stretch>
        </p:blipFill>
        <p:spPr>
          <a:xfrm>
            <a:off x="2338089" y="692794"/>
            <a:ext cx="4898794" cy="4318104"/>
          </a:xfrm>
          <a:prstGeom prst="rect">
            <a:avLst/>
          </a:prstGeom>
        </p:spPr>
      </p:pic>
    </p:spTree>
    <p:extLst>
      <p:ext uri="{BB962C8B-B14F-4D97-AF65-F5344CB8AC3E}">
        <p14:creationId xmlns:p14="http://schemas.microsoft.com/office/powerpoint/2010/main" val="7936705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6559322F-6187-B649-A90A-B64CB60D1216}"/>
              </a:ext>
            </a:extLst>
          </p:cNvPr>
          <p:cNvPicPr>
            <a:picLocks noChangeAspect="1"/>
          </p:cNvPicPr>
          <p:nvPr/>
        </p:nvPicPr>
        <p:blipFill>
          <a:blip r:embed="rId2">
            <a:alphaModFix amt="20000"/>
          </a:blip>
          <a:stretch>
            <a:fillRect/>
          </a:stretch>
        </p:blipFill>
        <p:spPr>
          <a:xfrm>
            <a:off x="4243388" y="287338"/>
            <a:ext cx="4900612" cy="4856162"/>
          </a:xfrm>
          <a:prstGeom prst="rect">
            <a:avLst/>
          </a:prstGeom>
        </p:spPr>
      </p:pic>
      <p:pic>
        <p:nvPicPr>
          <p:cNvPr id="13" name="Imagen 12">
            <a:extLst>
              <a:ext uri="{FF2B5EF4-FFF2-40B4-BE49-F238E27FC236}">
                <a16:creationId xmlns:a16="http://schemas.microsoft.com/office/drawing/2014/main" id="{5EAB7CC0-A740-7B41-98BE-83BF9B6D5190}"/>
              </a:ext>
            </a:extLst>
          </p:cNvPr>
          <p:cNvPicPr/>
          <p:nvPr/>
        </p:nvPicPr>
        <p:blipFill>
          <a:blip r:embed="rId3">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3" name="CuadroTexto 1">
            <a:extLst>
              <a:ext uri="{FF2B5EF4-FFF2-40B4-BE49-F238E27FC236}">
                <a16:creationId xmlns:a16="http://schemas.microsoft.com/office/drawing/2014/main" id="{EB0D23C8-DA64-3B44-93CD-E3C48338ADDB}"/>
              </a:ext>
            </a:extLst>
          </p:cNvPr>
          <p:cNvSpPr txBox="1">
            <a:spLocks noChangeArrowheads="1"/>
          </p:cNvSpPr>
          <p:nvPr/>
        </p:nvSpPr>
        <p:spPr bwMode="auto">
          <a:xfrm>
            <a:off x="1682988" y="2812892"/>
            <a:ext cx="189507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CL" altLang="es-CL" b="1" dirty="0">
                <a:solidFill>
                  <a:schemeClr val="tx1">
                    <a:lumMod val="50000"/>
                    <a:lumOff val="50000"/>
                  </a:schemeClr>
                </a:solidFill>
              </a:rPr>
              <a:t>GRACIAS+</a:t>
            </a:r>
          </a:p>
        </p:txBody>
      </p:sp>
      <p:sp>
        <p:nvSpPr>
          <p:cNvPr id="2" name="Rectángulo 1">
            <a:extLst>
              <a:ext uri="{FF2B5EF4-FFF2-40B4-BE49-F238E27FC236}">
                <a16:creationId xmlns:a16="http://schemas.microsoft.com/office/drawing/2014/main" id="{0C0C5379-F1B8-6447-8DBE-894717EA9928}"/>
              </a:ext>
            </a:extLst>
          </p:cNvPr>
          <p:cNvSpPr/>
          <p:nvPr/>
        </p:nvSpPr>
        <p:spPr>
          <a:xfrm>
            <a:off x="4572000" y="3524672"/>
            <a:ext cx="4328160" cy="1181798"/>
          </a:xfrm>
          <a:prstGeom prst="rect">
            <a:avLst/>
          </a:prstGeom>
        </p:spPr>
        <p:txBody>
          <a:bodyPr wrap="square">
            <a:spAutoFit/>
          </a:bodyPr>
          <a:lstStyle/>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Dirección de Investigación </a:t>
            </a:r>
          </a:p>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VICERRECTORÍA DE INVESTIGACIÓN Y POSTGRADO</a:t>
            </a:r>
          </a:p>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UNIVERSIDAD DE LOS LAGOS</a:t>
            </a:r>
          </a:p>
          <a:p>
            <a:pPr algn="r">
              <a:lnSpc>
                <a:spcPct val="107000"/>
              </a:lnSpc>
              <a:spcAft>
                <a:spcPts val="800"/>
              </a:spcAft>
              <a:tabLst>
                <a:tab pos="2806065" algn="ctr"/>
                <a:tab pos="5612130" algn="r"/>
              </a:tabLst>
            </a:pPr>
            <a:r>
              <a:rPr lang="es-CL" sz="1200" b="1" dirty="0">
                <a:solidFill>
                  <a:srgbClr val="000000"/>
                </a:solidFill>
                <a:effectLst/>
                <a:ea typeface="Verdana" panose="020B0604030504040204" pitchFamily="34" charset="0"/>
                <a:cs typeface="Verdana" panose="020B0604030504040204" pitchFamily="34" charset="0"/>
              </a:rPr>
              <a:t>ENERO 2024</a:t>
            </a:r>
            <a:endParaRPr lang="es-CL" sz="1200" b="1" dirty="0">
              <a:effectLst/>
              <a:ea typeface="Calibri" panose="020F0502020204030204" pitchFamily="34" charset="0"/>
            </a:endParaRPr>
          </a:p>
        </p:txBody>
      </p:sp>
    </p:spTree>
    <p:extLst>
      <p:ext uri="{BB962C8B-B14F-4D97-AF65-F5344CB8AC3E}">
        <p14:creationId xmlns:p14="http://schemas.microsoft.com/office/powerpoint/2010/main" val="1743161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3" name="Rectángulo 2">
            <a:extLst>
              <a:ext uri="{FF2B5EF4-FFF2-40B4-BE49-F238E27FC236}">
                <a16:creationId xmlns:a16="http://schemas.microsoft.com/office/drawing/2014/main" id="{3219E922-6DDD-403E-97EC-838C41F8F37F}"/>
              </a:ext>
            </a:extLst>
          </p:cNvPr>
          <p:cNvSpPr/>
          <p:nvPr/>
        </p:nvSpPr>
        <p:spPr>
          <a:xfrm>
            <a:off x="628650" y="437317"/>
            <a:ext cx="8025319" cy="4524765"/>
          </a:xfrm>
          <a:prstGeom prst="rect">
            <a:avLst/>
          </a:prstGeom>
        </p:spPr>
        <p:txBody>
          <a:bodyPr wrap="square">
            <a:spAutoFit/>
          </a:bodyPr>
          <a:lstStyle/>
          <a:p>
            <a:r>
              <a:rPr lang="es-MX" dirty="0"/>
              <a:t>BREVE DESCRIPCIÓN DE PROYECTO </a:t>
            </a:r>
          </a:p>
          <a:p>
            <a:endParaRPr lang="es-CL" sz="1600" dirty="0">
              <a:effectLst/>
              <a:latin typeface="Arial Narrow" panose="020B0606020202030204" pitchFamily="34" charset="0"/>
              <a:ea typeface="Calibri" panose="020F0502020204030204" pitchFamily="34" charset="0"/>
              <a:cs typeface="Times New Roman" panose="02020603050405020304" pitchFamily="18" charset="0"/>
            </a:endParaRPr>
          </a:p>
          <a:p>
            <a:r>
              <a:rPr lang="es-CL" sz="1600" dirty="0">
                <a:effectLst/>
                <a:latin typeface="Arial Narrow" panose="020B0606020202030204" pitchFamily="34" charset="0"/>
                <a:ea typeface="Calibri" panose="020F0502020204030204" pitchFamily="34" charset="0"/>
                <a:cs typeface="Times New Roman" panose="02020603050405020304" pitchFamily="18" charset="0"/>
              </a:rPr>
              <a:t>El presente proyecto debía ejecutarse desde enero a diciembre del año 2020, como todos sabemos el año 2020 se debió postergar la ejecución de actividades presenciales, en este contexto se solicitó una modificación y prórroga del proyecto original, la cual que fue autorizada por la dirección de investigación ULagos, esta modificación busco dar respuesta a las prioridades identificadas por el Comité de Malnutrición del CESFAM Chonchi en el contexto sanitario vigente en ese momento, ellos como actores claves, desarrollaron en apoyo del equipo ULagos, la definición de actividades prioritarias, con un fuerte foco en desarrollar en la medida de lo posible acciones que pudiesen ejecutarse en formato remoto, cautelando poder respetar los tiempos y disponibilidad del equipo de salud del CESFAM Chonchi que estaba enfocado en esa etapa en la Pandemia en curso. Se proyecta realizar:</a:t>
            </a:r>
          </a:p>
          <a:p>
            <a:endParaRPr lang="es-CL" sz="1600" dirty="0">
              <a:effectLst/>
              <a:latin typeface="Arial Narrow" panose="020B0606020202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arenR"/>
            </a:pPr>
            <a:r>
              <a:rPr lang="es-CL" sz="1600" dirty="0">
                <a:effectLst/>
                <a:latin typeface="Arial Narrow" panose="020B0606020202030204" pitchFamily="34" charset="0"/>
                <a:ea typeface="Calibri" panose="020F0502020204030204" pitchFamily="34" charset="0"/>
                <a:cs typeface="Times New Roman" panose="02020603050405020304" pitchFamily="18" charset="0"/>
              </a:rPr>
              <a:t>Validación de protocolo de intervención nutricional integral de población infantil Chonchi.</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arenR"/>
            </a:pPr>
            <a:r>
              <a:rPr lang="es-CL" sz="1600" dirty="0">
                <a:effectLst/>
                <a:latin typeface="Arial Narrow" panose="020B0606020202030204" pitchFamily="34" charset="0"/>
                <a:ea typeface="Calibri" panose="020F0502020204030204" pitchFamily="34" charset="0"/>
                <a:cs typeface="Times New Roman" panose="02020603050405020304" pitchFamily="18" charset="0"/>
              </a:rPr>
              <a:t>Ejecución de capacitación sobre alimentación y nutrición a equipo de salud.</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arenR"/>
            </a:pPr>
            <a:r>
              <a:rPr lang="es-CL" sz="1600" dirty="0">
                <a:effectLst/>
                <a:latin typeface="Arial Narrow" panose="020B0606020202030204" pitchFamily="34" charset="0"/>
                <a:ea typeface="Calibri" panose="020F0502020204030204" pitchFamily="34" charset="0"/>
                <a:cs typeface="Times New Roman" panose="02020603050405020304" pitchFamily="18" charset="0"/>
              </a:rPr>
              <a:t>Confección de material educativo de apoyo para la atención nutricional integral.</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MX" sz="900" dirty="0"/>
          </a:p>
          <a:p>
            <a:endParaRPr lang="es-CL" sz="9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6" name="Título 5">
            <a:extLst>
              <a:ext uri="{FF2B5EF4-FFF2-40B4-BE49-F238E27FC236}">
                <a16:creationId xmlns:a16="http://schemas.microsoft.com/office/drawing/2014/main" id="{051D5078-C7CF-4B9D-BA1C-06F46C20BC27}"/>
              </a:ext>
            </a:extLst>
          </p:cNvPr>
          <p:cNvSpPr>
            <a:spLocks noGrp="1"/>
          </p:cNvSpPr>
          <p:nvPr>
            <p:ph type="title"/>
          </p:nvPr>
        </p:nvSpPr>
        <p:spPr>
          <a:xfrm>
            <a:off x="628650" y="273843"/>
            <a:ext cx="8294856" cy="4063008"/>
          </a:xfrm>
        </p:spPr>
        <p:txBody>
          <a:bodyPr>
            <a:normAutofit/>
          </a:bodyPr>
          <a:lstStyle/>
          <a:p>
            <a:br>
              <a:rPr lang="es-MX" sz="2400" dirty="0"/>
            </a:br>
            <a:br>
              <a:rPr lang="es-MX" sz="2400" dirty="0"/>
            </a:br>
            <a:endParaRPr lang="es-MX" sz="2400" dirty="0"/>
          </a:p>
        </p:txBody>
      </p:sp>
      <p:sp>
        <p:nvSpPr>
          <p:cNvPr id="3" name="Rectángulo 2">
            <a:extLst>
              <a:ext uri="{FF2B5EF4-FFF2-40B4-BE49-F238E27FC236}">
                <a16:creationId xmlns:a16="http://schemas.microsoft.com/office/drawing/2014/main" id="{3219E922-6DDD-403E-97EC-838C41F8F37F}"/>
              </a:ext>
            </a:extLst>
          </p:cNvPr>
          <p:cNvSpPr/>
          <p:nvPr/>
        </p:nvSpPr>
        <p:spPr>
          <a:xfrm>
            <a:off x="628650" y="205003"/>
            <a:ext cx="8025319" cy="369332"/>
          </a:xfrm>
          <a:prstGeom prst="rect">
            <a:avLst/>
          </a:prstGeom>
        </p:spPr>
        <p:txBody>
          <a:bodyPr wrap="square">
            <a:spAutoFit/>
          </a:bodyPr>
          <a:lstStyle/>
          <a:p>
            <a:r>
              <a:rPr lang="es-MX" dirty="0"/>
              <a:t>LOGROS DESTACADOS</a:t>
            </a:r>
            <a:endParaRPr lang="es-CL" dirty="0"/>
          </a:p>
        </p:txBody>
      </p:sp>
      <p:sp>
        <p:nvSpPr>
          <p:cNvPr id="2" name="Rectángulo 1">
            <a:extLst>
              <a:ext uri="{FF2B5EF4-FFF2-40B4-BE49-F238E27FC236}">
                <a16:creationId xmlns:a16="http://schemas.microsoft.com/office/drawing/2014/main" id="{508496C5-F506-4409-BF2A-6449FA20EAD2}"/>
              </a:ext>
            </a:extLst>
          </p:cNvPr>
          <p:cNvSpPr/>
          <p:nvPr/>
        </p:nvSpPr>
        <p:spPr>
          <a:xfrm>
            <a:off x="807395" y="806649"/>
            <a:ext cx="7846574" cy="2976071"/>
          </a:xfrm>
          <a:prstGeom prst="rect">
            <a:avLst/>
          </a:prstGeom>
        </p:spPr>
        <p:txBody>
          <a:bodyPr wrap="square">
            <a:spAutoFit/>
          </a:bodyPr>
          <a:lstStyle/>
          <a:p>
            <a:endParaRPr lang="es-MX" sz="1000" dirty="0"/>
          </a:p>
          <a:p>
            <a:r>
              <a:rPr lang="es-MX" sz="1600" dirty="0"/>
              <a:t>Se logra desarrollar lo comprometido, considerando la adaptación a las nuevas modalidades requeridas por emergencia sanitaria mundial.</a:t>
            </a:r>
          </a:p>
          <a:p>
            <a:endParaRPr lang="es-MX" sz="1600" dirty="0"/>
          </a:p>
          <a:p>
            <a:pPr marL="342900" lvl="0" indent="-342900" algn="just">
              <a:lnSpc>
                <a:spcPct val="107000"/>
              </a:lnSpc>
              <a:buFont typeface="+mj-lt"/>
              <a:buAutoNum type="arabicParenR"/>
            </a:pPr>
            <a:r>
              <a:rPr lang="es-CL" sz="1600" dirty="0">
                <a:effectLst/>
                <a:ea typeface="Calibri" panose="020F0502020204030204" pitchFamily="34" charset="0"/>
                <a:cs typeface="Times New Roman" panose="02020603050405020304" pitchFamily="18" charset="0"/>
              </a:rPr>
              <a:t>Validación de protocolo de intervención nutricional integral de población infantil Chonchi.</a:t>
            </a:r>
          </a:p>
          <a:p>
            <a:pPr marL="342900" lvl="0" indent="-342900" algn="just">
              <a:lnSpc>
                <a:spcPct val="107000"/>
              </a:lnSpc>
              <a:buFont typeface="+mj-lt"/>
              <a:buAutoNum type="arabicParenR"/>
            </a:pPr>
            <a:r>
              <a:rPr lang="es-CL" sz="1600" dirty="0">
                <a:effectLst/>
                <a:ea typeface="Calibri" panose="020F0502020204030204" pitchFamily="34" charset="0"/>
                <a:cs typeface="Times New Roman" panose="02020603050405020304" pitchFamily="18" charset="0"/>
              </a:rPr>
              <a:t>Ejecución de capacitación sobre alimentación y nutrición a equipo de salud. (de forma remota vía teleconferencia)</a:t>
            </a:r>
          </a:p>
          <a:p>
            <a:pPr marL="342900" lvl="0" indent="-342900" algn="just">
              <a:lnSpc>
                <a:spcPct val="107000"/>
              </a:lnSpc>
              <a:spcAft>
                <a:spcPts val="800"/>
              </a:spcAft>
              <a:buFont typeface="+mj-lt"/>
              <a:buAutoNum type="arabicParenR"/>
            </a:pPr>
            <a:r>
              <a:rPr lang="es-CL" sz="1600" dirty="0">
                <a:effectLst/>
                <a:ea typeface="Calibri" panose="020F0502020204030204" pitchFamily="34" charset="0"/>
                <a:cs typeface="Times New Roman" panose="02020603050405020304" pitchFamily="18" charset="0"/>
              </a:rPr>
              <a:t>Se </a:t>
            </a:r>
            <a:r>
              <a:rPr lang="es-CL" sz="1600" dirty="0">
                <a:ea typeface="Calibri" panose="020F0502020204030204" pitchFamily="34" charset="0"/>
                <a:cs typeface="Times New Roman" panose="02020603050405020304" pitchFamily="18" charset="0"/>
              </a:rPr>
              <a:t>actualiza y confecciona </a:t>
            </a:r>
            <a:r>
              <a:rPr lang="es-CL" sz="1600" dirty="0">
                <a:effectLst/>
                <a:ea typeface="Calibri" panose="020F0502020204030204" pitchFamily="34" charset="0"/>
                <a:cs typeface="Times New Roman" panose="02020603050405020304" pitchFamily="18" charset="0"/>
              </a:rPr>
              <a:t>material educativo de apoyo para la atención nutricional integral para profesionales del CESFAM Chonchi</a:t>
            </a:r>
          </a:p>
          <a:p>
            <a:endParaRPr lang="es-MX" sz="1000" dirty="0"/>
          </a:p>
          <a:p>
            <a:endParaRPr lang="es-CL" sz="1000" dirty="0"/>
          </a:p>
        </p:txBody>
      </p:sp>
    </p:spTree>
    <p:extLst>
      <p:ext uri="{BB962C8B-B14F-4D97-AF65-F5344CB8AC3E}">
        <p14:creationId xmlns:p14="http://schemas.microsoft.com/office/powerpoint/2010/main" val="2554704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6" name="Título 5">
            <a:extLst>
              <a:ext uri="{FF2B5EF4-FFF2-40B4-BE49-F238E27FC236}">
                <a16:creationId xmlns:a16="http://schemas.microsoft.com/office/drawing/2014/main" id="{051D5078-C7CF-4B9D-BA1C-06F46C20BC27}"/>
              </a:ext>
            </a:extLst>
          </p:cNvPr>
          <p:cNvSpPr>
            <a:spLocks noGrp="1"/>
          </p:cNvSpPr>
          <p:nvPr>
            <p:ph type="title"/>
          </p:nvPr>
        </p:nvSpPr>
        <p:spPr>
          <a:xfrm>
            <a:off x="628650" y="273843"/>
            <a:ext cx="8294856" cy="1185305"/>
          </a:xfrm>
        </p:spPr>
        <p:txBody>
          <a:bodyPr>
            <a:normAutofit/>
          </a:bodyPr>
          <a:lstStyle/>
          <a:p>
            <a:br>
              <a:rPr lang="es-MX" sz="2400" dirty="0"/>
            </a:br>
            <a:endParaRPr lang="es-MX" sz="2400" dirty="0"/>
          </a:p>
        </p:txBody>
      </p:sp>
      <p:sp>
        <p:nvSpPr>
          <p:cNvPr id="3" name="Rectángulo 2">
            <a:extLst>
              <a:ext uri="{FF2B5EF4-FFF2-40B4-BE49-F238E27FC236}">
                <a16:creationId xmlns:a16="http://schemas.microsoft.com/office/drawing/2014/main" id="{3219E922-6DDD-403E-97EC-838C41F8F37F}"/>
              </a:ext>
            </a:extLst>
          </p:cNvPr>
          <p:cNvSpPr/>
          <p:nvPr/>
        </p:nvSpPr>
        <p:spPr>
          <a:xfrm>
            <a:off x="628650" y="437317"/>
            <a:ext cx="8025319" cy="2899896"/>
          </a:xfrm>
          <a:prstGeom prst="rect">
            <a:avLst/>
          </a:prstGeom>
        </p:spPr>
        <p:txBody>
          <a:bodyPr wrap="square">
            <a:spAutoFit/>
          </a:bodyPr>
          <a:lstStyle/>
          <a:p>
            <a:r>
              <a:rPr lang="es-MX" dirty="0"/>
              <a:t>PRODUCTOS DE LA INICIATIVA DE INVESTIGACION A NIVEL LOCAL. </a:t>
            </a:r>
          </a:p>
          <a:p>
            <a:r>
              <a:rPr lang="es-MX" sz="1600" dirty="0"/>
              <a:t>En esta sección enuncie los principales productos y/o tipo de transferencia que se realizarán por la iniciativa de investigación al nivel municipal-regional, para el desarrollo o bienestar del territorio en cuestión.</a:t>
            </a:r>
            <a:endParaRPr lang="es-MX" dirty="0"/>
          </a:p>
          <a:p>
            <a:endParaRPr lang="es-MX" sz="1400" dirty="0"/>
          </a:p>
          <a:p>
            <a:pPr marL="342900" lvl="0" indent="-342900" algn="just">
              <a:lnSpc>
                <a:spcPct val="107000"/>
              </a:lnSpc>
              <a:buFont typeface="+mj-lt"/>
              <a:buAutoNum type="arabicParenR"/>
            </a:pPr>
            <a:r>
              <a:rPr lang="es-CL" sz="1800" dirty="0">
                <a:effectLst/>
                <a:latin typeface="Arial Narrow" panose="020B0606020202030204" pitchFamily="34" charset="0"/>
                <a:ea typeface="Calibri" panose="020F0502020204030204" pitchFamily="34" charset="0"/>
                <a:cs typeface="Times New Roman" panose="02020603050405020304" pitchFamily="18" charset="0"/>
              </a:rPr>
              <a:t>Validación de protocolo de intervención nutricional integral de población infantil Chonchi.</a:t>
            </a: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arenR"/>
            </a:pPr>
            <a:r>
              <a:rPr lang="es-CL" sz="1800" dirty="0">
                <a:effectLst/>
                <a:latin typeface="Arial Narrow" panose="020B0606020202030204" pitchFamily="34" charset="0"/>
                <a:ea typeface="Calibri" panose="020F0502020204030204" pitchFamily="34" charset="0"/>
                <a:cs typeface="Times New Roman" panose="02020603050405020304" pitchFamily="18" charset="0"/>
              </a:rPr>
              <a:t>Programa de capacitación sobre alimentación y nutrición a equipo de salud.</a:t>
            </a: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arenR"/>
            </a:pPr>
            <a:r>
              <a:rPr lang="es-CL" sz="1800" dirty="0">
                <a:effectLst/>
                <a:latin typeface="Arial Narrow" panose="020B0606020202030204" pitchFamily="34" charset="0"/>
                <a:ea typeface="Calibri" panose="020F0502020204030204" pitchFamily="34" charset="0"/>
                <a:cs typeface="Times New Roman" panose="02020603050405020304" pitchFamily="18" charset="0"/>
              </a:rPr>
              <a:t>Confección de material educativo de apoyo para la atención nutricional integral.</a:t>
            </a: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MX" sz="1400" dirty="0"/>
          </a:p>
          <a:p>
            <a:endParaRPr lang="es-CL" dirty="0"/>
          </a:p>
        </p:txBody>
      </p:sp>
    </p:spTree>
    <p:extLst>
      <p:ext uri="{BB962C8B-B14F-4D97-AF65-F5344CB8AC3E}">
        <p14:creationId xmlns:p14="http://schemas.microsoft.com/office/powerpoint/2010/main" val="1488144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4" name="Rectángulo 3">
            <a:extLst>
              <a:ext uri="{FF2B5EF4-FFF2-40B4-BE49-F238E27FC236}">
                <a16:creationId xmlns:a16="http://schemas.microsoft.com/office/drawing/2014/main" id="{ED3D86A7-08D6-4F10-AA77-240C6548869F}"/>
              </a:ext>
            </a:extLst>
          </p:cNvPr>
          <p:cNvSpPr/>
          <p:nvPr/>
        </p:nvSpPr>
        <p:spPr>
          <a:xfrm>
            <a:off x="612844" y="361724"/>
            <a:ext cx="8025318" cy="2523768"/>
          </a:xfrm>
          <a:prstGeom prst="rect">
            <a:avLst/>
          </a:prstGeom>
        </p:spPr>
        <p:txBody>
          <a:bodyPr wrap="square">
            <a:spAutoFit/>
          </a:bodyPr>
          <a:lstStyle/>
          <a:p>
            <a:r>
              <a:rPr lang="es-MX" dirty="0"/>
              <a:t>INSTITUCIONES PARTICIPANTES: Deben indicarse aquellas instituciones públicas y/o privadas que tendrán participación directa en la ejecución e impactos de la iniciativa de investigación a nivel local.</a:t>
            </a:r>
          </a:p>
          <a:p>
            <a:r>
              <a:rPr lang="es-MX" sz="1200" dirty="0"/>
              <a:t>no deben excederse solo una lámina por tema.</a:t>
            </a:r>
          </a:p>
          <a:p>
            <a:endParaRPr lang="es-MX" sz="1200" dirty="0"/>
          </a:p>
          <a:p>
            <a:endParaRPr lang="es-MX" sz="1400" dirty="0"/>
          </a:p>
          <a:p>
            <a:pPr marL="171450" indent="-171450">
              <a:buFont typeface="Arial" panose="020B0604020202020204" pitchFamily="34" charset="0"/>
              <a:buChar char="•"/>
            </a:pPr>
            <a:r>
              <a:rPr lang="es-MX" dirty="0"/>
              <a:t>Comité de malnutrición CESFAM Chonchi</a:t>
            </a:r>
          </a:p>
          <a:p>
            <a:pPr marL="171450" indent="-171450">
              <a:buFont typeface="Arial" panose="020B0604020202020204" pitchFamily="34" charset="0"/>
              <a:buChar char="•"/>
            </a:pPr>
            <a:r>
              <a:rPr lang="es-MX" dirty="0"/>
              <a:t>Centro de Salud Familiar CHONCHI</a:t>
            </a:r>
          </a:p>
          <a:p>
            <a:endParaRPr lang="es-CL" sz="1200" dirty="0"/>
          </a:p>
          <a:p>
            <a:endParaRPr lang="es-CL" dirty="0"/>
          </a:p>
        </p:txBody>
      </p:sp>
    </p:spTree>
    <p:extLst>
      <p:ext uri="{BB962C8B-B14F-4D97-AF65-F5344CB8AC3E}">
        <p14:creationId xmlns:p14="http://schemas.microsoft.com/office/powerpoint/2010/main" val="1772203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6317D-8F0D-46AD-BAAE-9E79DFAA0F04}"/>
              </a:ext>
            </a:extLst>
          </p:cNvPr>
          <p:cNvSpPr>
            <a:spLocks noGrp="1"/>
          </p:cNvSpPr>
          <p:nvPr>
            <p:ph type="title"/>
          </p:nvPr>
        </p:nvSpPr>
        <p:spPr>
          <a:xfrm>
            <a:off x="628650" y="132602"/>
            <a:ext cx="4265083" cy="505089"/>
          </a:xfrm>
        </p:spPr>
        <p:txBody>
          <a:bodyPr>
            <a:normAutofit fontScale="90000"/>
          </a:bodyPr>
          <a:lstStyle/>
          <a:p>
            <a:r>
              <a:rPr lang="es-MX" sz="2000" b="1" dirty="0"/>
              <a:t>Evidencias </a:t>
            </a:r>
            <a:br>
              <a:rPr lang="es-MX" sz="2000" b="1" dirty="0"/>
            </a:br>
            <a:r>
              <a:rPr lang="es-MX" sz="2000" b="1" dirty="0"/>
              <a:t>Primera Reunión Trabajo</a:t>
            </a:r>
            <a:endParaRPr lang="es-CL" sz="2000" b="1" dirty="0"/>
          </a:p>
        </p:txBody>
      </p:sp>
      <p:pic>
        <p:nvPicPr>
          <p:cNvPr id="7" name="Imagen 6">
            <a:extLst>
              <a:ext uri="{FF2B5EF4-FFF2-40B4-BE49-F238E27FC236}">
                <a16:creationId xmlns:a16="http://schemas.microsoft.com/office/drawing/2014/main" id="{0278E618-56F6-A1BD-B3FB-103FD8F46D08}"/>
              </a:ext>
            </a:extLst>
          </p:cNvPr>
          <p:cNvPicPr>
            <a:picLocks noChangeAspect="1"/>
          </p:cNvPicPr>
          <p:nvPr/>
        </p:nvPicPr>
        <p:blipFill rotWithShape="1">
          <a:blip r:embed="rId2"/>
          <a:srcRect t="29982"/>
          <a:stretch/>
        </p:blipFill>
        <p:spPr>
          <a:xfrm>
            <a:off x="955382" y="1501681"/>
            <a:ext cx="2648174" cy="2461871"/>
          </a:xfrm>
          <a:prstGeom prst="rect">
            <a:avLst/>
          </a:prstGeom>
        </p:spPr>
      </p:pic>
      <p:pic>
        <p:nvPicPr>
          <p:cNvPr id="9" name="Imagen 8">
            <a:extLst>
              <a:ext uri="{FF2B5EF4-FFF2-40B4-BE49-F238E27FC236}">
                <a16:creationId xmlns:a16="http://schemas.microsoft.com/office/drawing/2014/main" id="{F38FBBBC-F90B-7218-80C6-41F15D651662}"/>
              </a:ext>
            </a:extLst>
          </p:cNvPr>
          <p:cNvPicPr>
            <a:picLocks noChangeAspect="1"/>
          </p:cNvPicPr>
          <p:nvPr/>
        </p:nvPicPr>
        <p:blipFill>
          <a:blip r:embed="rId3"/>
          <a:stretch>
            <a:fillRect/>
          </a:stretch>
        </p:blipFill>
        <p:spPr>
          <a:xfrm>
            <a:off x="4101273" y="474133"/>
            <a:ext cx="4165094" cy="4195233"/>
          </a:xfrm>
          <a:prstGeom prst="rect">
            <a:avLst/>
          </a:prstGeom>
        </p:spPr>
      </p:pic>
    </p:spTree>
    <p:extLst>
      <p:ext uri="{BB962C8B-B14F-4D97-AF65-F5344CB8AC3E}">
        <p14:creationId xmlns:p14="http://schemas.microsoft.com/office/powerpoint/2010/main" val="472557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6317D-8F0D-46AD-BAAE-9E79DFAA0F04}"/>
              </a:ext>
            </a:extLst>
          </p:cNvPr>
          <p:cNvSpPr>
            <a:spLocks noGrp="1"/>
          </p:cNvSpPr>
          <p:nvPr>
            <p:ph type="title"/>
          </p:nvPr>
        </p:nvSpPr>
        <p:spPr>
          <a:xfrm>
            <a:off x="628650" y="132602"/>
            <a:ext cx="4265083" cy="505089"/>
          </a:xfrm>
        </p:spPr>
        <p:txBody>
          <a:bodyPr>
            <a:normAutofit fontScale="90000"/>
          </a:bodyPr>
          <a:lstStyle/>
          <a:p>
            <a:r>
              <a:rPr lang="es-MX" sz="2000" b="1" dirty="0"/>
              <a:t>Evidencias</a:t>
            </a:r>
            <a:br>
              <a:rPr lang="es-MX" sz="2000" b="1" dirty="0"/>
            </a:br>
            <a:r>
              <a:rPr lang="es-MX" sz="2000" b="1" dirty="0"/>
              <a:t>Protocolo Validado  </a:t>
            </a:r>
            <a:endParaRPr lang="es-CL" sz="2000" b="1" dirty="0"/>
          </a:p>
        </p:txBody>
      </p:sp>
      <p:pic>
        <p:nvPicPr>
          <p:cNvPr id="4" name="Imagen 3">
            <a:extLst>
              <a:ext uri="{FF2B5EF4-FFF2-40B4-BE49-F238E27FC236}">
                <a16:creationId xmlns:a16="http://schemas.microsoft.com/office/drawing/2014/main" id="{D7208448-20AC-5847-C4E7-C4AC75476743}"/>
              </a:ext>
            </a:extLst>
          </p:cNvPr>
          <p:cNvPicPr>
            <a:picLocks noChangeAspect="1"/>
          </p:cNvPicPr>
          <p:nvPr/>
        </p:nvPicPr>
        <p:blipFill>
          <a:blip r:embed="rId2"/>
          <a:stretch>
            <a:fillRect/>
          </a:stretch>
        </p:blipFill>
        <p:spPr>
          <a:xfrm>
            <a:off x="697094" y="637691"/>
            <a:ext cx="3417101" cy="4059767"/>
          </a:xfrm>
          <a:prstGeom prst="rect">
            <a:avLst/>
          </a:prstGeom>
        </p:spPr>
      </p:pic>
      <p:pic>
        <p:nvPicPr>
          <p:cNvPr id="7" name="Imagen 6">
            <a:extLst>
              <a:ext uri="{FF2B5EF4-FFF2-40B4-BE49-F238E27FC236}">
                <a16:creationId xmlns:a16="http://schemas.microsoft.com/office/drawing/2014/main" id="{B5F9B23C-4C43-0A21-AAD6-B8F619092AF9}"/>
              </a:ext>
            </a:extLst>
          </p:cNvPr>
          <p:cNvPicPr>
            <a:picLocks noChangeAspect="1"/>
          </p:cNvPicPr>
          <p:nvPr/>
        </p:nvPicPr>
        <p:blipFill rotWithShape="1">
          <a:blip r:embed="rId3"/>
          <a:srcRect r="4739"/>
          <a:stretch/>
        </p:blipFill>
        <p:spPr>
          <a:xfrm>
            <a:off x="4351866" y="1727198"/>
            <a:ext cx="4470401" cy="2549407"/>
          </a:xfrm>
          <a:prstGeom prst="rect">
            <a:avLst/>
          </a:prstGeom>
        </p:spPr>
      </p:pic>
    </p:spTree>
    <p:extLst>
      <p:ext uri="{BB962C8B-B14F-4D97-AF65-F5344CB8AC3E}">
        <p14:creationId xmlns:p14="http://schemas.microsoft.com/office/powerpoint/2010/main" val="32123356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6317D-8F0D-46AD-BAAE-9E79DFAA0F04}"/>
              </a:ext>
            </a:extLst>
          </p:cNvPr>
          <p:cNvSpPr>
            <a:spLocks noGrp="1"/>
          </p:cNvSpPr>
          <p:nvPr>
            <p:ph type="title"/>
          </p:nvPr>
        </p:nvSpPr>
        <p:spPr>
          <a:xfrm>
            <a:off x="628650" y="132602"/>
            <a:ext cx="6999817" cy="505089"/>
          </a:xfrm>
        </p:spPr>
        <p:txBody>
          <a:bodyPr>
            <a:normAutofit fontScale="90000"/>
          </a:bodyPr>
          <a:lstStyle/>
          <a:p>
            <a:r>
              <a:rPr lang="es-MX" sz="2000" b="1" dirty="0"/>
              <a:t>Evidencia:</a:t>
            </a:r>
            <a:br>
              <a:rPr lang="es-MX" sz="2000" b="1" dirty="0"/>
            </a:br>
            <a:r>
              <a:rPr lang="es-MX" sz="2000" b="1" dirty="0"/>
              <a:t>Curso Actualización en Alimentación y Nutrición del Lactante</a:t>
            </a:r>
            <a:endParaRPr lang="es-CL" sz="2000" b="1" dirty="0"/>
          </a:p>
        </p:txBody>
      </p:sp>
      <p:pic>
        <p:nvPicPr>
          <p:cNvPr id="7" name="Imagen 6">
            <a:extLst>
              <a:ext uri="{FF2B5EF4-FFF2-40B4-BE49-F238E27FC236}">
                <a16:creationId xmlns:a16="http://schemas.microsoft.com/office/drawing/2014/main" id="{7E2A1CE2-F26A-D639-8BA5-375B91AC1510}"/>
              </a:ext>
            </a:extLst>
          </p:cNvPr>
          <p:cNvPicPr>
            <a:picLocks noChangeAspect="1"/>
          </p:cNvPicPr>
          <p:nvPr/>
        </p:nvPicPr>
        <p:blipFill>
          <a:blip r:embed="rId2"/>
          <a:stretch>
            <a:fillRect/>
          </a:stretch>
        </p:blipFill>
        <p:spPr>
          <a:xfrm>
            <a:off x="1082269" y="759911"/>
            <a:ext cx="7470528" cy="4136153"/>
          </a:xfrm>
          <a:prstGeom prst="rect">
            <a:avLst/>
          </a:prstGeom>
        </p:spPr>
      </p:pic>
    </p:spTree>
    <p:extLst>
      <p:ext uri="{BB962C8B-B14F-4D97-AF65-F5344CB8AC3E}">
        <p14:creationId xmlns:p14="http://schemas.microsoft.com/office/powerpoint/2010/main" val="5944007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6317D-8F0D-46AD-BAAE-9E79DFAA0F04}"/>
              </a:ext>
            </a:extLst>
          </p:cNvPr>
          <p:cNvSpPr>
            <a:spLocks noGrp="1"/>
          </p:cNvSpPr>
          <p:nvPr>
            <p:ph type="title"/>
          </p:nvPr>
        </p:nvSpPr>
        <p:spPr>
          <a:xfrm>
            <a:off x="628650" y="132602"/>
            <a:ext cx="4265083" cy="505089"/>
          </a:xfrm>
        </p:spPr>
        <p:txBody>
          <a:bodyPr>
            <a:normAutofit fontScale="90000"/>
          </a:bodyPr>
          <a:lstStyle/>
          <a:p>
            <a:r>
              <a:rPr lang="es-MX" sz="2000" b="1" dirty="0"/>
              <a:t>Evidencia</a:t>
            </a:r>
            <a:br>
              <a:rPr lang="es-MX" sz="2000" b="1" dirty="0"/>
            </a:br>
            <a:r>
              <a:rPr lang="es-MX" sz="2000" b="1" dirty="0"/>
              <a:t>Material Educativo para atención Nutricional</a:t>
            </a:r>
            <a:endParaRPr lang="es-CL" sz="2000" b="1" dirty="0"/>
          </a:p>
        </p:txBody>
      </p:sp>
      <p:pic>
        <p:nvPicPr>
          <p:cNvPr id="7" name="Imagen 6">
            <a:extLst>
              <a:ext uri="{FF2B5EF4-FFF2-40B4-BE49-F238E27FC236}">
                <a16:creationId xmlns:a16="http://schemas.microsoft.com/office/drawing/2014/main" id="{1FB7014E-1711-BDE4-ECA9-EC30ABAFCC2A}"/>
              </a:ext>
            </a:extLst>
          </p:cNvPr>
          <p:cNvPicPr>
            <a:picLocks noChangeAspect="1"/>
          </p:cNvPicPr>
          <p:nvPr/>
        </p:nvPicPr>
        <p:blipFill>
          <a:blip r:embed="rId2"/>
          <a:stretch>
            <a:fillRect/>
          </a:stretch>
        </p:blipFill>
        <p:spPr>
          <a:xfrm>
            <a:off x="713291" y="792260"/>
            <a:ext cx="7717417" cy="4351240"/>
          </a:xfrm>
          <a:prstGeom prst="rect">
            <a:avLst/>
          </a:prstGeom>
        </p:spPr>
      </p:pic>
    </p:spTree>
    <p:extLst>
      <p:ext uri="{BB962C8B-B14F-4D97-AF65-F5344CB8AC3E}">
        <p14:creationId xmlns:p14="http://schemas.microsoft.com/office/powerpoint/2010/main" val="35964429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1042</TotalTime>
  <Words>499</Words>
  <Application>Microsoft Office PowerPoint</Application>
  <PresentationFormat>Presentación en pantalla (16:9)</PresentationFormat>
  <Paragraphs>63</Paragraphs>
  <Slides>12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12</vt:i4>
      </vt:variant>
    </vt:vector>
  </HeadingPairs>
  <TitlesOfParts>
    <vt:vector size="18" baseType="lpstr">
      <vt:lpstr>Arial</vt:lpstr>
      <vt:lpstr>Arial Narrow</vt:lpstr>
      <vt:lpstr>Calibri</vt:lpstr>
      <vt:lpstr>Calibri Light</vt:lpstr>
      <vt:lpstr>Verdana</vt:lpstr>
      <vt:lpstr>Tema de Office</vt:lpstr>
      <vt:lpstr>Presentación de PowerPoint</vt:lpstr>
      <vt:lpstr>Presentación de PowerPoint</vt:lpstr>
      <vt:lpstr>  </vt:lpstr>
      <vt:lpstr> </vt:lpstr>
      <vt:lpstr>Presentación de PowerPoint</vt:lpstr>
      <vt:lpstr>Evidencias  Primera Reunión Trabajo</vt:lpstr>
      <vt:lpstr>Evidencias Protocolo Validado  </vt:lpstr>
      <vt:lpstr>Evidencia: Curso Actualización en Alimentación y Nutrición del Lactante</vt:lpstr>
      <vt:lpstr>Evidencia Material Educativo para atención Nutricional</vt:lpstr>
      <vt:lpstr>Evidencia Material Educativo para atención Nutricional</vt:lpstr>
      <vt:lpstr>Evidencia Reunión de Cierre del Proyecto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Jessica Martinez</cp:lastModifiedBy>
  <cp:revision>65</cp:revision>
  <dcterms:created xsi:type="dcterms:W3CDTF">2022-04-20T21:54:46Z</dcterms:created>
  <dcterms:modified xsi:type="dcterms:W3CDTF">2024-01-25T00:47:58Z</dcterms:modified>
</cp:coreProperties>
</file>