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9" r:id="rId3"/>
    <p:sldId id="402" r:id="rId4"/>
    <p:sldId id="401" r:id="rId5"/>
    <p:sldId id="394" r:id="rId6"/>
    <p:sldId id="404" r:id="rId7"/>
    <p:sldId id="405" r:id="rId8"/>
    <p:sldId id="406" r:id="rId9"/>
    <p:sldId id="407" r:id="rId10"/>
    <p:sldId id="408" r:id="rId11"/>
    <p:sldId id="409" r:id="rId12"/>
    <p:sldId id="403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agos" initials="U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39" autoAdjust="0"/>
    <p:restoredTop sz="94628"/>
  </p:normalViewPr>
  <p:slideViewPr>
    <p:cSldViewPr snapToGrid="0" snapToObjects="1">
      <p:cViewPr>
        <p:scale>
          <a:sx n="60" d="100"/>
          <a:sy n="60" d="100"/>
        </p:scale>
        <p:origin x="-1422" y="-5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452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864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294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599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300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708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165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098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171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673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87647-F8BD-C94E-AA96-5483FA59F16D}" type="datetimeFigureOut">
              <a:rPr lang="es-CL" smtClean="0"/>
              <a:t>30-01-2024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9FB1B-6C00-4A4D-8B58-8E4D030A93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379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73E3F1B4-88AA-6E4A-8B5E-BE8C58AFF87B}"/>
              </a:ext>
            </a:extLst>
          </p:cNvPr>
          <p:cNvSpPr txBox="1"/>
          <p:nvPr/>
        </p:nvSpPr>
        <p:spPr>
          <a:xfrm>
            <a:off x="1852877" y="1357846"/>
            <a:ext cx="584853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/>
              <a:t>F</a:t>
            </a:r>
            <a:r>
              <a:rPr lang="es-CL" sz="2000" b="1" dirty="0"/>
              <a:t>ICHA TECNICA DE AVANCE</a:t>
            </a:r>
          </a:p>
          <a:p>
            <a:endParaRPr lang="es-CL" sz="2000" b="1" dirty="0"/>
          </a:p>
          <a:p>
            <a:r>
              <a:rPr lang="es-CL" sz="2000" b="1" dirty="0"/>
              <a:t>DIRECCION DE INVESTIGACIÓN</a:t>
            </a:r>
          </a:p>
          <a:p>
            <a:r>
              <a:rPr lang="es-CL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VICERRECTORIA DE INVESTIGACIÓN Y POSTGRADO</a:t>
            </a:r>
          </a:p>
          <a:p>
            <a:r>
              <a:rPr lang="es-MX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</a:t>
            </a:r>
            <a:r>
              <a:rPr lang="es-CL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edes</a:t>
            </a:r>
            <a:r>
              <a:rPr lang="es-CL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Territoriales de Investigación</a:t>
            </a:r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ENERO 2023</a:t>
            </a:r>
          </a:p>
          <a:p>
            <a:endParaRPr lang="es-CL" dirty="0"/>
          </a:p>
          <a:p>
            <a:endParaRPr lang="es-CL" sz="1000" dirty="0"/>
          </a:p>
        </p:txBody>
      </p:sp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C83C3E81-8EC2-48C8-AB7B-5FBB106CDFDA}"/>
              </a:ext>
            </a:extLst>
          </p:cNvPr>
          <p:cNvSpPr/>
          <p:nvPr/>
        </p:nvSpPr>
        <p:spPr>
          <a:xfrm>
            <a:off x="1852877" y="3058078"/>
            <a:ext cx="7155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/>
              <a:t>Título de la Iniciativa de </a:t>
            </a:r>
            <a:r>
              <a:rPr lang="es-MX" sz="1600" dirty="0" smtClean="0"/>
              <a:t>Investigación: </a:t>
            </a:r>
            <a:endParaRPr lang="es-CL" sz="1200" dirty="0"/>
          </a:p>
          <a:p>
            <a:r>
              <a:rPr lang="es-ES" sz="1200" dirty="0"/>
              <a:t> </a:t>
            </a:r>
            <a:r>
              <a:rPr lang="es-ES" sz="1200" b="1" dirty="0"/>
              <a:t>Caracterización de la participación laboral femenina en la industria del salmón de la Región de Los Lagos </a:t>
            </a:r>
            <a:endParaRPr lang="es-CL" sz="1200" dirty="0"/>
          </a:p>
        </p:txBody>
      </p:sp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5D8525EE-A2DE-4659-8909-3A564CF257B7}"/>
              </a:ext>
            </a:extLst>
          </p:cNvPr>
          <p:cNvSpPr/>
          <p:nvPr/>
        </p:nvSpPr>
        <p:spPr>
          <a:xfrm>
            <a:off x="1852877" y="3490290"/>
            <a:ext cx="5457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/>
              <a:t>Nombre  de participantes </a:t>
            </a:r>
            <a:r>
              <a:rPr lang="es-CL" dirty="0" smtClean="0"/>
              <a:t>equipo: </a:t>
            </a:r>
            <a:r>
              <a:rPr lang="es-CL" sz="1400" dirty="0" smtClean="0"/>
              <a:t>Mirna </a:t>
            </a:r>
            <a:r>
              <a:rPr lang="es-CL" sz="1400" dirty="0" err="1" smtClean="0"/>
              <a:t>Brauning</a:t>
            </a:r>
            <a:r>
              <a:rPr lang="es-CL" sz="1400" dirty="0" smtClean="0"/>
              <a:t>, </a:t>
            </a:r>
            <a:r>
              <a:rPr lang="es-CL" sz="1400" dirty="0" smtClean="0"/>
              <a:t>Luz Ferrada</a:t>
            </a:r>
            <a:endParaRPr lang="es-CL" sz="1400" dirty="0"/>
          </a:p>
        </p:txBody>
      </p:sp>
    </p:spTree>
    <p:extLst>
      <p:ext uri="{BB962C8B-B14F-4D97-AF65-F5344CB8AC3E}">
        <p14:creationId xmlns:p14="http://schemas.microsoft.com/office/powerpoint/2010/main" val="67296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92" t="10198" r="22014" b="5715"/>
          <a:stretch/>
        </p:blipFill>
        <p:spPr bwMode="auto">
          <a:xfrm>
            <a:off x="707479" y="299542"/>
            <a:ext cx="3533447" cy="4693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56" t="10964" r="30734" b="36450"/>
          <a:stretch/>
        </p:blipFill>
        <p:spPr bwMode="auto">
          <a:xfrm>
            <a:off x="4508938" y="425669"/>
            <a:ext cx="3452648" cy="468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489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39" t="11163" r="30710" b="35678"/>
          <a:stretch/>
        </p:blipFill>
        <p:spPr bwMode="auto">
          <a:xfrm>
            <a:off x="693638" y="302772"/>
            <a:ext cx="3547242" cy="470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66" t="10964" r="21525" b="6062"/>
          <a:stretch/>
        </p:blipFill>
        <p:spPr bwMode="auto">
          <a:xfrm>
            <a:off x="4884484" y="394107"/>
            <a:ext cx="3392413" cy="438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96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6559322F-6187-B649-A90A-B64CB60D121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243388" y="287338"/>
            <a:ext cx="4900612" cy="485616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5EAB7CC0-A740-7B41-98BE-83BF9B6D519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322" y="95007"/>
            <a:ext cx="1913890" cy="247015"/>
          </a:xfrm>
          <a:prstGeom prst="rect">
            <a:avLst/>
          </a:prstGeom>
        </p:spPr>
      </p:pic>
      <p:sp>
        <p:nvSpPr>
          <p:cNvPr id="3" name="CuadroTexto 1">
            <a:extLst>
              <a:ext uri="{FF2B5EF4-FFF2-40B4-BE49-F238E27FC236}">
                <a16:creationId xmlns="" xmlns:a16="http://schemas.microsoft.com/office/drawing/2014/main" id="{EB0D23C8-DA64-3B44-93CD-E3C48338A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988" y="2812892"/>
            <a:ext cx="18950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L" altLang="es-CL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GRACIAS+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0C0C5379-F1B8-6447-8DBE-894717EA9928}"/>
              </a:ext>
            </a:extLst>
          </p:cNvPr>
          <p:cNvSpPr/>
          <p:nvPr/>
        </p:nvSpPr>
        <p:spPr>
          <a:xfrm>
            <a:off x="4572000" y="3524672"/>
            <a:ext cx="4328160" cy="1181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2806065" algn="ctr"/>
                <a:tab pos="5612130" algn="r"/>
              </a:tabLst>
            </a:pPr>
            <a:r>
              <a:rPr lang="es-CL" sz="1200" b="1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Dirección de Investigación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806065" algn="ctr"/>
                <a:tab pos="5612130" algn="r"/>
              </a:tabLst>
            </a:pPr>
            <a:r>
              <a:rPr lang="es-CL" sz="1200" b="1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VICERRECTORÍA DE INVESTIGACIÓN Y POSTGRADO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806065" algn="ctr"/>
                <a:tab pos="5612130" algn="r"/>
              </a:tabLst>
            </a:pPr>
            <a:r>
              <a:rPr lang="es-CL" sz="1200" b="1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UNIVERSIDAD DE LOS LAGOS</a:t>
            </a:r>
          </a:p>
          <a:p>
            <a:pPr algn="r">
              <a:lnSpc>
                <a:spcPct val="107000"/>
              </a:lnSpc>
              <a:spcAft>
                <a:spcPts val="800"/>
              </a:spcAft>
              <a:tabLst>
                <a:tab pos="2806065" algn="ctr"/>
                <a:tab pos="5612130" algn="r"/>
              </a:tabLst>
            </a:pPr>
            <a:r>
              <a:rPr lang="es-CL" sz="1200" b="1" dirty="0">
                <a:solidFill>
                  <a:srgbClr val="000000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ENERO 2024</a:t>
            </a:r>
            <a:endParaRPr lang="es-CL" sz="1200" b="1" dirty="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16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5EAB7CC0-A740-7B41-98BE-83BF9B6D519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322" y="95007"/>
            <a:ext cx="1913890" cy="247015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3219E922-6DDD-403E-97EC-838C41F8F37F}"/>
              </a:ext>
            </a:extLst>
          </p:cNvPr>
          <p:cNvSpPr/>
          <p:nvPr/>
        </p:nvSpPr>
        <p:spPr>
          <a:xfrm>
            <a:off x="628650" y="437317"/>
            <a:ext cx="80253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BREVE DESCRIPCIÓN DE PROYECTO </a:t>
            </a:r>
          </a:p>
          <a:p>
            <a:r>
              <a:rPr lang="es-MX" sz="900" dirty="0"/>
              <a:t>no deben excederse solo una lamina por tema</a:t>
            </a:r>
            <a:endParaRPr lang="es-CL" sz="900" dirty="0"/>
          </a:p>
        </p:txBody>
      </p:sp>
      <p:sp>
        <p:nvSpPr>
          <p:cNvPr id="2" name="1 Rectángulo"/>
          <p:cNvSpPr/>
          <p:nvPr/>
        </p:nvSpPr>
        <p:spPr>
          <a:xfrm>
            <a:off x="2286000" y="-10493365"/>
            <a:ext cx="4572000" cy="76020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800" dirty="0"/>
              <a:t>Importancia de la participación de las mujeres en la economía:</a:t>
            </a:r>
          </a:p>
          <a:p>
            <a:endParaRPr lang="es-ES" sz="800" dirty="0"/>
          </a:p>
          <a:p>
            <a:r>
              <a:rPr lang="es-ES" sz="800" dirty="0"/>
              <a:t>Aumenta el PIB anual mundial.</a:t>
            </a:r>
          </a:p>
          <a:p>
            <a:r>
              <a:rPr lang="es-ES" sz="800" dirty="0"/>
              <a:t>En Chile, cada punto de aumento de participación laboral femenina aumenta el PIB en un 0,5%.</a:t>
            </a:r>
          </a:p>
          <a:p>
            <a:r>
              <a:rPr lang="es-ES" sz="800" dirty="0"/>
              <a:t>Se necesitan medidas para aumentar la participación y mejorar las condiciones laborales.</a:t>
            </a:r>
          </a:p>
          <a:p>
            <a:r>
              <a:rPr lang="es-ES" sz="800" dirty="0"/>
              <a:t>Norma chilena NCh3262-2012:</a:t>
            </a:r>
          </a:p>
          <a:p>
            <a:endParaRPr lang="es-ES" sz="800" dirty="0"/>
          </a:p>
          <a:p>
            <a:r>
              <a:rPr lang="es-ES" sz="800" dirty="0"/>
              <a:t>Propone un sistema de gestión de igualdad de género y conciliación de la vida laboral, familiar y personal.</a:t>
            </a:r>
          </a:p>
          <a:p>
            <a:r>
              <a:rPr lang="es-ES" sz="800" dirty="0"/>
              <a:t>Establece requisitos mínimos para mejorar la eficiencia, eficacia y el bienestar de los trabajadores.</a:t>
            </a:r>
          </a:p>
          <a:p>
            <a:r>
              <a:rPr lang="es-ES" sz="800" dirty="0"/>
              <a:t>Desafíos de la equidad de género en la industria </a:t>
            </a:r>
            <a:r>
              <a:rPr lang="es-ES" sz="800" dirty="0" err="1"/>
              <a:t>salmonicultura</a:t>
            </a:r>
            <a:r>
              <a:rPr lang="es-ES" sz="800" dirty="0"/>
              <a:t>:</a:t>
            </a:r>
          </a:p>
          <a:p>
            <a:endParaRPr lang="es-ES" sz="800" dirty="0"/>
          </a:p>
          <a:p>
            <a:r>
              <a:rPr lang="es-ES" sz="800" dirty="0" err="1"/>
              <a:t>SalmonChile</a:t>
            </a:r>
            <a:r>
              <a:rPr lang="es-ES" sz="800" dirty="0"/>
              <a:t> tiene una mesa de género que se compromete a:</a:t>
            </a:r>
          </a:p>
          <a:p>
            <a:r>
              <a:rPr lang="es-ES" sz="800" dirty="0"/>
              <a:t>Formación y cambio cultural.</a:t>
            </a:r>
          </a:p>
          <a:p>
            <a:r>
              <a:rPr lang="es-ES" sz="800" dirty="0"/>
              <a:t>Ambientes y condiciones laborales.</a:t>
            </a:r>
          </a:p>
          <a:p>
            <a:r>
              <a:rPr lang="es-ES" sz="800" dirty="0"/>
              <a:t>Más mujeres salmoneras.</a:t>
            </a:r>
          </a:p>
          <a:p>
            <a:r>
              <a:rPr lang="es-ES" sz="800" dirty="0"/>
              <a:t>Entorno y comunidad.</a:t>
            </a:r>
          </a:p>
          <a:p>
            <a:r>
              <a:rPr lang="es-ES" sz="800" dirty="0"/>
              <a:t>Estudio de caracterización de la participación laboral femenina en la industria del salmón:</a:t>
            </a:r>
          </a:p>
          <a:p>
            <a:endParaRPr lang="es-ES" sz="800" dirty="0"/>
          </a:p>
          <a:p>
            <a:r>
              <a:rPr lang="es-ES" sz="800" dirty="0"/>
              <a:t>Realizado por Salmones Austral y el proyecto RTI0719.</a:t>
            </a:r>
          </a:p>
          <a:p>
            <a:r>
              <a:rPr lang="es-ES" sz="800" dirty="0"/>
              <a:t>Obtuvo información sobre las características y las percepciones de las mujeres trabajadoras.</a:t>
            </a:r>
          </a:p>
          <a:p>
            <a:r>
              <a:rPr lang="es-ES" sz="800" dirty="0"/>
              <a:t>Resultados del estudio en Salmones Austral:</a:t>
            </a:r>
          </a:p>
          <a:p>
            <a:endParaRPr lang="es-ES" sz="800" dirty="0"/>
          </a:p>
          <a:p>
            <a:r>
              <a:rPr lang="es-ES" sz="800" dirty="0"/>
              <a:t>58% de las mujeres tienen entre 35 y 54 años.</a:t>
            </a:r>
          </a:p>
          <a:p>
            <a:r>
              <a:rPr lang="es-ES" sz="800" dirty="0"/>
              <a:t>81% son chilenas, 50% solteras y 47% casadas.</a:t>
            </a:r>
          </a:p>
          <a:p>
            <a:r>
              <a:rPr lang="es-ES" sz="800" dirty="0"/>
              <a:t>53% son el principal soporte económico de sus familias.</a:t>
            </a:r>
          </a:p>
          <a:p>
            <a:r>
              <a:rPr lang="es-ES" sz="800" dirty="0"/>
              <a:t>56% tiene estudios medios completos o técnicos medios.</a:t>
            </a:r>
          </a:p>
          <a:p>
            <a:r>
              <a:rPr lang="es-ES" sz="800" dirty="0"/>
              <a:t>83% cree que hombres y mujeres pueden desempeñar el mismo cargo.</a:t>
            </a:r>
          </a:p>
          <a:p>
            <a:r>
              <a:rPr lang="es-ES" sz="800" dirty="0"/>
              <a:t>66% se siente exigida laboralmente.</a:t>
            </a:r>
          </a:p>
          <a:p>
            <a:r>
              <a:rPr lang="es-ES" sz="800" dirty="0"/>
              <a:t>80% está de acuerdo con las cuotas de género para cargos de jefatura.</a:t>
            </a:r>
          </a:p>
          <a:p>
            <a:r>
              <a:rPr lang="es-ES" sz="800" dirty="0"/>
              <a:t>65% está satisfecha con los beneficios para compatibilizar la vida familiar y laboral.</a:t>
            </a:r>
          </a:p>
          <a:p>
            <a:r>
              <a:rPr lang="es-ES" sz="800" dirty="0"/>
              <a:t>70% está satisfecha con su cargo y 57% con el salario.</a:t>
            </a:r>
          </a:p>
          <a:p>
            <a:r>
              <a:rPr lang="es-ES" sz="800" dirty="0"/>
              <a:t>88,6% se siente respetada por subalternos, pares y jefaturas.</a:t>
            </a:r>
          </a:p>
          <a:p>
            <a:r>
              <a:rPr lang="es-ES" sz="800" dirty="0"/>
              <a:t>87% está satisfecha con el clima laboral.</a:t>
            </a:r>
          </a:p>
          <a:p>
            <a:r>
              <a:rPr lang="es-ES" sz="800" dirty="0"/>
              <a:t>40% valora las oportunidades de perfeccionamiento.</a:t>
            </a:r>
          </a:p>
          <a:p>
            <a:r>
              <a:rPr lang="es-ES" sz="800" dirty="0"/>
              <a:t>91% está satisfecha con la relación derechos/deberes.</a:t>
            </a:r>
          </a:p>
          <a:p>
            <a:r>
              <a:rPr lang="es-ES" sz="800" dirty="0"/>
              <a:t>Próximos pasos:</a:t>
            </a:r>
          </a:p>
          <a:p>
            <a:endParaRPr lang="es-ES" sz="800" dirty="0"/>
          </a:p>
          <a:p>
            <a:r>
              <a:rPr lang="es-ES" sz="800" dirty="0"/>
              <a:t>Realizar un diagnóstico en profundidad para establecer una línea base en:</a:t>
            </a:r>
          </a:p>
          <a:p>
            <a:endParaRPr lang="es-ES" sz="800" dirty="0"/>
          </a:p>
          <a:p>
            <a:r>
              <a:rPr lang="es-ES" sz="800" dirty="0"/>
              <a:t>Reclutamiento.</a:t>
            </a:r>
          </a:p>
          <a:p>
            <a:r>
              <a:rPr lang="es-ES" sz="800" dirty="0"/>
              <a:t>Participación en cargos de dirección.</a:t>
            </a:r>
          </a:p>
          <a:p>
            <a:r>
              <a:rPr lang="es-ES" sz="800" dirty="0"/>
              <a:t>Capacitación y desarrollo de carrera.</a:t>
            </a:r>
          </a:p>
          <a:p>
            <a:r>
              <a:rPr lang="es-ES" sz="800" dirty="0"/>
              <a:t>Equidad en remuneraciones.</a:t>
            </a:r>
          </a:p>
          <a:p>
            <a:r>
              <a:rPr lang="es-ES" sz="800" dirty="0"/>
              <a:t>Conciliación trabajo-familia.</a:t>
            </a:r>
          </a:p>
          <a:p>
            <a:r>
              <a:rPr lang="es-ES" sz="800" dirty="0"/>
              <a:t>Acoso sexual y laboral.</a:t>
            </a:r>
          </a:p>
          <a:p>
            <a:r>
              <a:rPr lang="es-ES" sz="800" dirty="0"/>
              <a:t>Salud y violencia intrafamiliar.</a:t>
            </a:r>
          </a:p>
          <a:p>
            <a:r>
              <a:rPr lang="es-ES" sz="800" dirty="0"/>
              <a:t>Crear una política de equidad de género para orientar las acciones, programas y proyectos.</a:t>
            </a:r>
          </a:p>
          <a:p>
            <a:endParaRPr lang="es-ES" sz="800" dirty="0"/>
          </a:p>
          <a:p>
            <a:r>
              <a:rPr lang="es-ES" sz="800" dirty="0"/>
              <a:t>Priorizar ejes de intervención según los hallazgos del diagnóstico y la política de género.</a:t>
            </a:r>
          </a:p>
          <a:p>
            <a:endParaRPr lang="es-ES" sz="800" dirty="0"/>
          </a:p>
          <a:p>
            <a:r>
              <a:rPr lang="es-ES" sz="800" dirty="0"/>
              <a:t>Beneficios del estudio:</a:t>
            </a:r>
          </a:p>
          <a:p>
            <a:endParaRPr lang="es-ES" sz="800" dirty="0"/>
          </a:p>
          <a:p>
            <a:r>
              <a:rPr lang="es-ES" sz="800" dirty="0"/>
              <a:t>Análisis profundo de la situación actual.</a:t>
            </a:r>
          </a:p>
          <a:p>
            <a:r>
              <a:rPr lang="es-ES" sz="800" dirty="0"/>
              <a:t>Base para el diseño de planes, programas y proyectos para mejorar la equidad de género.</a:t>
            </a:r>
          </a:p>
          <a:p>
            <a:r>
              <a:rPr lang="es-ES" sz="800" dirty="0"/>
              <a:t>Medición de los avances mediante la línea base.</a:t>
            </a:r>
          </a:p>
          <a:p>
            <a:r>
              <a:rPr lang="es-ES" sz="800" dirty="0"/>
              <a:t>Ejemplo para otras empresas de la industria </a:t>
            </a:r>
            <a:r>
              <a:rPr lang="es-ES" sz="800" dirty="0" err="1"/>
              <a:t>salmonicultura</a:t>
            </a:r>
            <a:r>
              <a:rPr lang="es-ES" sz="800" dirty="0"/>
              <a:t>.</a:t>
            </a:r>
          </a:p>
          <a:p>
            <a:r>
              <a:rPr lang="es-ES" sz="800" dirty="0"/>
              <a:t>Conclusión:</a:t>
            </a:r>
          </a:p>
          <a:p>
            <a:endParaRPr lang="es-ES" sz="800" dirty="0"/>
          </a:p>
          <a:p>
            <a:r>
              <a:rPr lang="es-ES" sz="800" dirty="0"/>
              <a:t>Este estudio es un paso importante para avanzar en la equidad de género en la industria </a:t>
            </a:r>
            <a:r>
              <a:rPr lang="es-ES" sz="800" dirty="0" err="1"/>
              <a:t>salmonicultura</a:t>
            </a:r>
            <a:r>
              <a:rPr lang="es-ES" sz="800" dirty="0"/>
              <a:t>. La información y las recomendaciones proporcionadas serán de gran utilidad para Salmones Austral y para la industria en general.</a:t>
            </a:r>
            <a:endParaRPr lang="es-CL" sz="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28650" y="945149"/>
            <a:ext cx="81115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/>
              <a:t>El trabajo realizado se inició con la socialización del proyecto de investigación con las empresas asociadas a </a:t>
            </a:r>
            <a:r>
              <a:rPr lang="es-CL" sz="1600" dirty="0" err="1"/>
              <a:t>Salmonchile</a:t>
            </a:r>
            <a:r>
              <a:rPr lang="es-CL" sz="1600" dirty="0"/>
              <a:t>, para conseguir su participación en el proyecto. Finalmente fueron tres las empresas que participaron, dos asociadas a las Asociación Gremial, y otra empresa no asociada. Posteriormente se construyó el instrumento de caracterización, en colaboración con los representantes de las empresas y de </a:t>
            </a:r>
            <a:r>
              <a:rPr lang="es-CL" sz="1600" dirty="0" err="1"/>
              <a:t>Salmonchile</a:t>
            </a:r>
            <a:r>
              <a:rPr lang="es-CL" sz="1600" dirty="0"/>
              <a:t>, consensuando las dimensiones de análisis y las preguntas asociadas. </a:t>
            </a:r>
          </a:p>
          <a:p>
            <a:r>
              <a:rPr lang="es-CL" sz="1600" dirty="0"/>
              <a:t>Una vez aprobado el instrumento, comenzó la aplicación del mismo, primero de manera presencial, y luego de forma online. Para ello se adecuó el instrumento en su forma, y se añadió contenido relativo a la contingencia del COVID19. </a:t>
            </a:r>
          </a:p>
          <a:p>
            <a:r>
              <a:rPr lang="es-CL" sz="1600" dirty="0"/>
              <a:t>Una vez aplicado el instrumento, se procedió a la creación de la base de datos, su depuración y análisis estadístico. Esto permitió tanto la participación en un congreso, con resultados preliminares, como la construcción de informes detallados por empresa, además del informe entregado a </a:t>
            </a:r>
            <a:r>
              <a:rPr lang="es-CL" sz="1600" dirty="0" err="1"/>
              <a:t>SalmonChile</a:t>
            </a:r>
            <a:r>
              <a:rPr lang="es-CL" sz="1600" dirty="0"/>
              <a:t>. Con ello, se </a:t>
            </a:r>
            <a:r>
              <a:rPr lang="es-CL" sz="1600" dirty="0" err="1"/>
              <a:t>logrótanto</a:t>
            </a:r>
            <a:r>
              <a:rPr lang="es-CL" sz="1600" dirty="0"/>
              <a:t> la difusión de resultados con las empresas, como también la difusión de los mismos a través de canales informativos</a:t>
            </a:r>
            <a:endParaRPr lang="es-CL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5EAB7CC0-A740-7B41-98BE-83BF9B6D519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322" y="95007"/>
            <a:ext cx="1913890" cy="247015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="" xmlns:a16="http://schemas.microsoft.com/office/drawing/2014/main" id="{051D5078-C7CF-4B9D-BA1C-06F46C20B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3"/>
            <a:ext cx="8294856" cy="1185305"/>
          </a:xfrm>
        </p:spPr>
        <p:txBody>
          <a:bodyPr>
            <a:normAutofit/>
          </a:bodyPr>
          <a:lstStyle/>
          <a:p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endParaRPr lang="es-MX" sz="2400" dirty="0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3219E922-6DDD-403E-97EC-838C41F8F37F}"/>
              </a:ext>
            </a:extLst>
          </p:cNvPr>
          <p:cNvSpPr/>
          <p:nvPr/>
        </p:nvSpPr>
        <p:spPr>
          <a:xfrm>
            <a:off x="628650" y="437317"/>
            <a:ext cx="80253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LOGROS DESTACADOS</a:t>
            </a:r>
            <a:endParaRPr lang="es-CL" dirty="0"/>
          </a:p>
        </p:txBody>
      </p:sp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08496C5-F506-4409-BF2A-6449FA20EAD2}"/>
              </a:ext>
            </a:extLst>
          </p:cNvPr>
          <p:cNvSpPr/>
          <p:nvPr/>
        </p:nvSpPr>
        <p:spPr>
          <a:xfrm>
            <a:off x="807395" y="806649"/>
            <a:ext cx="767738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Detallar el logro de la iniciativa de investigación.</a:t>
            </a:r>
          </a:p>
          <a:p>
            <a:r>
              <a:rPr lang="es-MX" sz="1000" dirty="0"/>
              <a:t>no deben excederse solo una lamina por tema</a:t>
            </a:r>
          </a:p>
          <a:p>
            <a:endParaRPr lang="es-CL" sz="1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807395" y="1360647"/>
            <a:ext cx="7486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Los principales logros son los siguientes: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La construcción de un instrumento de caracterización, diseñado en base a las necesidades de información de la industria, para conocer la percepción y principales dinámicas asociadas a la participación laboral femenina en la industria.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La vinculación con la docencia, a través de una tesis de pregrado desarrollada en el tema, de una estudiante de ingeniería civil industrial.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La entrega de resultados a través de informes bien preparados para cada una de las empresas participantes, trabajo que fue muy bien valorado por parte de ellas.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La difusión de la investigación en un congreso de estudios regionales.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L" dirty="0"/>
              <a:t>La difusión de resultados a través de canales de información</a:t>
            </a:r>
          </a:p>
        </p:txBody>
      </p:sp>
    </p:spTree>
    <p:extLst>
      <p:ext uri="{BB962C8B-B14F-4D97-AF65-F5344CB8AC3E}">
        <p14:creationId xmlns:p14="http://schemas.microsoft.com/office/powerpoint/2010/main" val="255470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5EAB7CC0-A740-7B41-98BE-83BF9B6D519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322" y="95007"/>
            <a:ext cx="1913890" cy="247015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="" xmlns:a16="http://schemas.microsoft.com/office/drawing/2014/main" id="{051D5078-C7CF-4B9D-BA1C-06F46C20B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3"/>
            <a:ext cx="8294856" cy="1185305"/>
          </a:xfrm>
        </p:spPr>
        <p:txBody>
          <a:bodyPr>
            <a:normAutofit/>
          </a:bodyPr>
          <a:lstStyle/>
          <a:p>
            <a:r>
              <a:rPr lang="es-MX" sz="2400" dirty="0"/>
              <a:t/>
            </a:r>
            <a:br>
              <a:rPr lang="es-MX" sz="2400" dirty="0"/>
            </a:br>
            <a:endParaRPr lang="es-MX" sz="2400" dirty="0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3219E922-6DDD-403E-97EC-838C41F8F37F}"/>
              </a:ext>
            </a:extLst>
          </p:cNvPr>
          <p:cNvSpPr/>
          <p:nvPr/>
        </p:nvSpPr>
        <p:spPr>
          <a:xfrm>
            <a:off x="628650" y="343404"/>
            <a:ext cx="80253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PRODUCTOS DE LA INICIATIVA DE INVESTIGACION A NIVEL LOCAL. En esta sección enuncie los principales productos y/o tipo de transferencia que se realizarán por la iniciativa de investigación al nivel municipal-regional, para el desarrollo o bienestar del territorio en cuestión.</a:t>
            </a:r>
          </a:p>
          <a:p>
            <a:r>
              <a:rPr lang="es-MX" sz="1400" dirty="0"/>
              <a:t>no deben excederse solo una lamina por tema</a:t>
            </a:r>
          </a:p>
          <a:p>
            <a:endParaRPr lang="es-CL" dirty="0"/>
          </a:p>
        </p:txBody>
      </p:sp>
      <p:sp>
        <p:nvSpPr>
          <p:cNvPr id="2" name="1 CuadroTexto"/>
          <p:cNvSpPr txBox="1"/>
          <p:nvPr/>
        </p:nvSpPr>
        <p:spPr>
          <a:xfrm>
            <a:off x="765545" y="1786157"/>
            <a:ext cx="76341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/>
              <a:t>El primer resultado obtenido, fue la </a:t>
            </a:r>
            <a:r>
              <a:rPr lang="es-CL" sz="1200" b="1" dirty="0"/>
              <a:t>identificación de actores y elementos de las prácticas empresariales y características productivas</a:t>
            </a:r>
            <a:r>
              <a:rPr lang="es-CL" sz="1200" dirty="0"/>
              <a:t> que impactan en la participación femenina y en la equidad de género. Para ello se consultó bases de datos, información secundaria y entrevistas individuales con hombres y mujeres de distintos niveles de la organización. </a:t>
            </a:r>
          </a:p>
          <a:p>
            <a:endParaRPr lang="es-CL" sz="1200" dirty="0" smtClean="0"/>
          </a:p>
          <a:p>
            <a:r>
              <a:rPr lang="es-CL" sz="1200" dirty="0" smtClean="0"/>
              <a:t>Una </a:t>
            </a:r>
            <a:r>
              <a:rPr lang="es-CL" sz="1200" dirty="0"/>
              <a:t>vez definidos los ámbitos de análisis, se definió los objetivos de la encuesta, las variables relevantes a medir, y las características del cuestionario. Posteriormente se </a:t>
            </a:r>
            <a:r>
              <a:rPr lang="es-CL" sz="1200" b="1" dirty="0"/>
              <a:t>diseñó el cuestionario, fue validado</a:t>
            </a:r>
            <a:r>
              <a:rPr lang="es-CL" sz="1200" dirty="0"/>
              <a:t>, y comenzó la aplicación del </a:t>
            </a:r>
            <a:r>
              <a:rPr lang="es-CL" sz="1200" dirty="0" smtClean="0"/>
              <a:t>instrumento</a:t>
            </a:r>
            <a:r>
              <a:rPr lang="es-CL" sz="1200" dirty="0"/>
              <a:t> </a:t>
            </a:r>
          </a:p>
          <a:p>
            <a:endParaRPr lang="es-CL" sz="1200" dirty="0" smtClean="0"/>
          </a:p>
          <a:p>
            <a:r>
              <a:rPr lang="es-CL" sz="1200" dirty="0" smtClean="0"/>
              <a:t>Finalmente</a:t>
            </a:r>
            <a:r>
              <a:rPr lang="es-CL" sz="1200" dirty="0"/>
              <a:t>, se logró el resultado de </a:t>
            </a:r>
            <a:r>
              <a:rPr lang="es-CL" sz="1200" b="1" dirty="0"/>
              <a:t>caracterizar la participación laboral femenina </a:t>
            </a:r>
            <a:r>
              <a:rPr lang="es-CL" sz="1200" dirty="0"/>
              <a:t>en empresas seleccionadas del sector salmonero. Esto se logró a través del análisis estadístico de la base de datos generada para establecer relaciones asociativas entre características laborales y socioeconómicas y el género. Estos resultados permitieron la difusión en participación en un congreso, a través de medios de comunicación y se tradujo en la entrega formal de </a:t>
            </a:r>
            <a:r>
              <a:rPr lang="es-CL" sz="1200" b="1" dirty="0"/>
              <a:t>informes a las distintas empresas participantes. </a:t>
            </a:r>
          </a:p>
        </p:txBody>
      </p:sp>
    </p:spTree>
    <p:extLst>
      <p:ext uri="{BB962C8B-B14F-4D97-AF65-F5344CB8AC3E}">
        <p14:creationId xmlns:p14="http://schemas.microsoft.com/office/powerpoint/2010/main" val="148814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D9357AC5-BFCA-1D45-8313-BDDE09CF825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143043" y="417311"/>
            <a:ext cx="4858083" cy="472618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5EAB7CC0-A740-7B41-98BE-83BF9B6D519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322" y="95007"/>
            <a:ext cx="1913890" cy="24701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ED3D86A7-08D6-4F10-AA77-240C6548869F}"/>
              </a:ext>
            </a:extLst>
          </p:cNvPr>
          <p:cNvSpPr/>
          <p:nvPr/>
        </p:nvSpPr>
        <p:spPr>
          <a:xfrm>
            <a:off x="612844" y="361724"/>
            <a:ext cx="80253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INSTITUCIONES PARTICIPANTES: Deben indicarse aquellas instituciones públicas y/o privadas que tendrán participación directa en la ejecución e impactos de la iniciativa de investigación a nivel local.</a:t>
            </a:r>
          </a:p>
          <a:p>
            <a:r>
              <a:rPr lang="es-MX" sz="1200" dirty="0"/>
              <a:t>no deben excederse solo una lamina por tema.</a:t>
            </a:r>
            <a:endParaRPr lang="es-CL" sz="1200" dirty="0"/>
          </a:p>
          <a:p>
            <a:endParaRPr lang="es-CL" dirty="0"/>
          </a:p>
        </p:txBody>
      </p:sp>
      <p:sp>
        <p:nvSpPr>
          <p:cNvPr id="2" name="1 CuadroTexto"/>
          <p:cNvSpPr txBox="1"/>
          <p:nvPr/>
        </p:nvSpPr>
        <p:spPr>
          <a:xfrm>
            <a:off x="1637399" y="2317896"/>
            <a:ext cx="56671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Este trabajo no habría sido posible sin la colaboración con el entorno, en particular, con </a:t>
            </a:r>
            <a:r>
              <a:rPr lang="es-CL" dirty="0" err="1"/>
              <a:t>SalmonChile</a:t>
            </a:r>
            <a:r>
              <a:rPr lang="es-CL" dirty="0"/>
              <a:t> y con las empresas participantes, Salmones Austral, </a:t>
            </a:r>
            <a:r>
              <a:rPr lang="es-CL" dirty="0" err="1"/>
              <a:t>Australis</a:t>
            </a:r>
            <a:r>
              <a:rPr lang="es-CL" dirty="0"/>
              <a:t> y Caleta </a:t>
            </a:r>
            <a:r>
              <a:rPr lang="es-CL" dirty="0" err="1"/>
              <a:t>Bay</a:t>
            </a:r>
            <a:r>
              <a:rPr lang="es-CL" dirty="0"/>
              <a:t>. Si bien no se firmó acuerdos de colaboración, esta existió, y es comprobable por la entrega de informes con sus datos a cada una de </a:t>
            </a:r>
            <a:r>
              <a:rPr lang="es-CL" dirty="0" smtClean="0"/>
              <a:t>ellas.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7220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A26317D-8F0D-46AD-BAAE-9E79DFAA0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000" dirty="0"/>
              <a:t>E</a:t>
            </a:r>
            <a:r>
              <a:rPr lang="es-MX" sz="2000" dirty="0" smtClean="0"/>
              <a:t>videncias</a:t>
            </a:r>
            <a:endParaRPr lang="es-CL" sz="2000" dirty="0"/>
          </a:p>
        </p:txBody>
      </p:sp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10EFC853-6BE9-4D32-934B-E5191738DB0A}"/>
              </a:ext>
            </a:extLst>
          </p:cNvPr>
          <p:cNvSpPr/>
          <p:nvPr/>
        </p:nvSpPr>
        <p:spPr>
          <a:xfrm>
            <a:off x="567447" y="10371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/>
              <a:t>muestre evidencias visuales y noticias que respaldan el progreso de Nuestra Iniciativa de Investigación con enlaces etc. </a:t>
            </a:r>
            <a:endParaRPr lang="es-CL" sz="1200" dirty="0"/>
          </a:p>
          <a:p>
            <a:r>
              <a:rPr lang="es-MX" sz="1200" dirty="0"/>
              <a:t>S</a:t>
            </a:r>
            <a:r>
              <a:rPr lang="es-CL" sz="1200" dirty="0"/>
              <a:t>e aceptan mas hojas de evidencia</a:t>
            </a:r>
            <a:endParaRPr lang="es-MX" sz="12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4" t="14389" r="18849" b="17167"/>
          <a:stretch/>
        </p:blipFill>
        <p:spPr bwMode="auto">
          <a:xfrm>
            <a:off x="628650" y="1839433"/>
            <a:ext cx="3624373" cy="3020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37" t="14844" r="21647" b="5200"/>
          <a:stretch/>
        </p:blipFill>
        <p:spPr bwMode="auto">
          <a:xfrm>
            <a:off x="4347504" y="0"/>
            <a:ext cx="4474178" cy="506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255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94" t="14546" r="23102" b="7165"/>
          <a:stretch/>
        </p:blipFill>
        <p:spPr bwMode="auto">
          <a:xfrm>
            <a:off x="628650" y="441434"/>
            <a:ext cx="3423088" cy="462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3" t="20878" r="31058" b="14844"/>
          <a:stretch/>
        </p:blipFill>
        <p:spPr bwMode="auto">
          <a:xfrm>
            <a:off x="4474287" y="360537"/>
            <a:ext cx="4041063" cy="4702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523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6" t="12130" r="17668" b="6682"/>
          <a:stretch/>
        </p:blipFill>
        <p:spPr bwMode="auto">
          <a:xfrm>
            <a:off x="394139" y="551793"/>
            <a:ext cx="4461640" cy="4164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7" t="13334" r="18011" b="6924"/>
          <a:stretch/>
        </p:blipFill>
        <p:spPr bwMode="auto">
          <a:xfrm>
            <a:off x="4275609" y="189199"/>
            <a:ext cx="4868391" cy="4666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516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51" t="10198" r="26362" b="6682"/>
          <a:stretch/>
        </p:blipFill>
        <p:spPr bwMode="auto">
          <a:xfrm>
            <a:off x="628650" y="662150"/>
            <a:ext cx="3801460" cy="4011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78" t="10317" r="8681" b="6708"/>
          <a:stretch/>
        </p:blipFill>
        <p:spPr bwMode="auto">
          <a:xfrm>
            <a:off x="4605432" y="1103544"/>
            <a:ext cx="4522778" cy="3279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682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889</TotalTime>
  <Words>1178</Words>
  <Application>Microsoft Office PowerPoint</Application>
  <PresentationFormat>Presentación en pantalla (16:9)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Presentación de PowerPoint</vt:lpstr>
      <vt:lpstr>Presentación de PowerPoint</vt:lpstr>
      <vt:lpstr>  </vt:lpstr>
      <vt:lpstr> </vt:lpstr>
      <vt:lpstr>Presentación de PowerPoint</vt:lpstr>
      <vt:lpstr>Evidencias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Windows User</cp:lastModifiedBy>
  <cp:revision>68</cp:revision>
  <dcterms:created xsi:type="dcterms:W3CDTF">2022-04-20T21:54:46Z</dcterms:created>
  <dcterms:modified xsi:type="dcterms:W3CDTF">2024-01-31T01:50:01Z</dcterms:modified>
</cp:coreProperties>
</file>