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79" r:id="rId3"/>
    <p:sldId id="402" r:id="rId4"/>
    <p:sldId id="401" r:id="rId5"/>
    <p:sldId id="394" r:id="rId6"/>
    <p:sldId id="404" r:id="rId7"/>
    <p:sldId id="405" r:id="rId8"/>
    <p:sldId id="406" r:id="rId9"/>
    <p:sldId id="403" r:id="rId10"/>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lagos" initials="U" lastIdx="2" clrIdx="0">
    <p:extLst>
      <p:ext uri="{19B8F6BF-5375-455C-9EA6-DF929625EA0E}">
        <p15:presenceInfo xmlns:p15="http://schemas.microsoft.com/office/powerpoint/2012/main" userId="Ulago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115" autoAdjust="0"/>
    <p:restoredTop sz="94628"/>
  </p:normalViewPr>
  <p:slideViewPr>
    <p:cSldViewPr snapToGrid="0" snapToObjects="1">
      <p:cViewPr>
        <p:scale>
          <a:sx n="76" d="100"/>
          <a:sy n="76" d="100"/>
        </p:scale>
        <p:origin x="2388" y="6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D9487647-F8BD-C94E-AA96-5483FA59F16D}" type="datetimeFigureOut">
              <a:rPr lang="es-CL" smtClean="0"/>
              <a:t>23-01-2024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a:t>
            </a:fld>
            <a:endParaRPr lang="es-CL"/>
          </a:p>
        </p:txBody>
      </p:sp>
    </p:spTree>
    <p:extLst>
      <p:ext uri="{BB962C8B-B14F-4D97-AF65-F5344CB8AC3E}">
        <p14:creationId xmlns:p14="http://schemas.microsoft.com/office/powerpoint/2010/main" val="2274523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9487647-F8BD-C94E-AA96-5483FA59F16D}" type="datetimeFigureOut">
              <a:rPr lang="es-CL" smtClean="0"/>
              <a:t>23-01-2024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a:t>
            </a:fld>
            <a:endParaRPr lang="es-CL"/>
          </a:p>
        </p:txBody>
      </p:sp>
    </p:spTree>
    <p:extLst>
      <p:ext uri="{BB962C8B-B14F-4D97-AF65-F5344CB8AC3E}">
        <p14:creationId xmlns:p14="http://schemas.microsoft.com/office/powerpoint/2010/main" val="1758647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9487647-F8BD-C94E-AA96-5483FA59F16D}" type="datetimeFigureOut">
              <a:rPr lang="es-CL" smtClean="0"/>
              <a:t>23-01-2024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a:t>
            </a:fld>
            <a:endParaRPr lang="es-CL"/>
          </a:p>
        </p:txBody>
      </p:sp>
    </p:spTree>
    <p:extLst>
      <p:ext uri="{BB962C8B-B14F-4D97-AF65-F5344CB8AC3E}">
        <p14:creationId xmlns:p14="http://schemas.microsoft.com/office/powerpoint/2010/main" val="3852943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9487647-F8BD-C94E-AA96-5483FA59F16D}" type="datetimeFigureOut">
              <a:rPr lang="es-CL" smtClean="0"/>
              <a:t>23-01-2024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a:t>
            </a:fld>
            <a:endParaRPr lang="es-CL"/>
          </a:p>
        </p:txBody>
      </p:sp>
    </p:spTree>
    <p:extLst>
      <p:ext uri="{BB962C8B-B14F-4D97-AF65-F5344CB8AC3E}">
        <p14:creationId xmlns:p14="http://schemas.microsoft.com/office/powerpoint/2010/main" val="1525993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9487647-F8BD-C94E-AA96-5483FA59F16D}" type="datetimeFigureOut">
              <a:rPr lang="es-CL" smtClean="0"/>
              <a:t>23-01-2024</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3629FB1B-6C00-4A4D-8B58-8E4D030A934B}" type="slidenum">
              <a:rPr lang="es-CL" smtClean="0"/>
              <a:t>‹#›</a:t>
            </a:fld>
            <a:endParaRPr lang="es-CL"/>
          </a:p>
        </p:txBody>
      </p:sp>
    </p:spTree>
    <p:extLst>
      <p:ext uri="{BB962C8B-B14F-4D97-AF65-F5344CB8AC3E}">
        <p14:creationId xmlns:p14="http://schemas.microsoft.com/office/powerpoint/2010/main" val="31930004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9487647-F8BD-C94E-AA96-5483FA59F16D}" type="datetimeFigureOut">
              <a:rPr lang="es-CL" smtClean="0"/>
              <a:t>23-01-2024</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3629FB1B-6C00-4A4D-8B58-8E4D030A934B}" type="slidenum">
              <a:rPr lang="es-CL" smtClean="0"/>
              <a:t>‹#›</a:t>
            </a:fld>
            <a:endParaRPr lang="es-CL"/>
          </a:p>
        </p:txBody>
      </p:sp>
    </p:spTree>
    <p:extLst>
      <p:ext uri="{BB962C8B-B14F-4D97-AF65-F5344CB8AC3E}">
        <p14:creationId xmlns:p14="http://schemas.microsoft.com/office/powerpoint/2010/main" val="7965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4" name="Content Placeholder 3"/>
          <p:cNvSpPr>
            <a:spLocks noGrp="1"/>
          </p:cNvSpPr>
          <p:nvPr>
            <p:ph sz="half" idx="2"/>
          </p:nvPr>
        </p:nvSpPr>
        <p:spPr>
          <a:xfrm>
            <a:off x="629842" y="1878806"/>
            <a:ext cx="3868340" cy="276344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los estilos de texto del patrón</a:t>
            </a:r>
          </a:p>
        </p:txBody>
      </p:sp>
      <p:sp>
        <p:nvSpPr>
          <p:cNvPr id="6" name="Content Placeholder 5"/>
          <p:cNvSpPr>
            <a:spLocks noGrp="1"/>
          </p:cNvSpPr>
          <p:nvPr>
            <p:ph sz="quarter" idx="4"/>
          </p:nvPr>
        </p:nvSpPr>
        <p:spPr>
          <a:xfrm>
            <a:off x="4629150" y="1878806"/>
            <a:ext cx="3887391" cy="276344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D9487647-F8BD-C94E-AA96-5483FA59F16D}" type="datetimeFigureOut">
              <a:rPr lang="es-CL" smtClean="0"/>
              <a:t>23-01-2024</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3629FB1B-6C00-4A4D-8B58-8E4D030A934B}" type="slidenum">
              <a:rPr lang="es-CL" smtClean="0"/>
              <a:t>‹#›</a:t>
            </a:fld>
            <a:endParaRPr lang="es-CL"/>
          </a:p>
        </p:txBody>
      </p:sp>
    </p:spTree>
    <p:extLst>
      <p:ext uri="{BB962C8B-B14F-4D97-AF65-F5344CB8AC3E}">
        <p14:creationId xmlns:p14="http://schemas.microsoft.com/office/powerpoint/2010/main" val="3847081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D9487647-F8BD-C94E-AA96-5483FA59F16D}" type="datetimeFigureOut">
              <a:rPr lang="es-CL" smtClean="0"/>
              <a:t>23-01-2024</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3629FB1B-6C00-4A4D-8B58-8E4D030A934B}" type="slidenum">
              <a:rPr lang="es-CL" smtClean="0"/>
              <a:t>‹#›</a:t>
            </a:fld>
            <a:endParaRPr lang="es-CL"/>
          </a:p>
        </p:txBody>
      </p:sp>
    </p:spTree>
    <p:extLst>
      <p:ext uri="{BB962C8B-B14F-4D97-AF65-F5344CB8AC3E}">
        <p14:creationId xmlns:p14="http://schemas.microsoft.com/office/powerpoint/2010/main" val="3941655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487647-F8BD-C94E-AA96-5483FA59F16D}" type="datetimeFigureOut">
              <a:rPr lang="es-CL" smtClean="0"/>
              <a:t>23-01-2024</a:t>
            </a:fld>
            <a:endParaRPr lang="es-CL"/>
          </a:p>
        </p:txBody>
      </p:sp>
      <p:sp>
        <p:nvSpPr>
          <p:cNvPr id="3" name="Footer Placeholder 2"/>
          <p:cNvSpPr>
            <a:spLocks noGrp="1"/>
          </p:cNvSpPr>
          <p:nvPr>
            <p:ph type="ftr" sz="quarter" idx="11"/>
          </p:nvPr>
        </p:nvSpPr>
        <p:spPr/>
        <p:txBody>
          <a:bodyPr/>
          <a:lstStyle/>
          <a:p>
            <a:endParaRPr lang="es-CL"/>
          </a:p>
        </p:txBody>
      </p:sp>
      <p:sp>
        <p:nvSpPr>
          <p:cNvPr id="4" name="Slide Number Placeholder 3"/>
          <p:cNvSpPr>
            <a:spLocks noGrp="1"/>
          </p:cNvSpPr>
          <p:nvPr>
            <p:ph type="sldNum" sz="quarter" idx="12"/>
          </p:nvPr>
        </p:nvSpPr>
        <p:spPr/>
        <p:txBody>
          <a:bodyPr/>
          <a:lstStyle/>
          <a:p>
            <a:fld id="{3629FB1B-6C00-4A4D-8B58-8E4D030A934B}" type="slidenum">
              <a:rPr lang="es-CL" smtClean="0"/>
              <a:t>‹#›</a:t>
            </a:fld>
            <a:endParaRPr lang="es-CL"/>
          </a:p>
        </p:txBody>
      </p:sp>
    </p:spTree>
    <p:extLst>
      <p:ext uri="{BB962C8B-B14F-4D97-AF65-F5344CB8AC3E}">
        <p14:creationId xmlns:p14="http://schemas.microsoft.com/office/powerpoint/2010/main" val="3830987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D9487647-F8BD-C94E-AA96-5483FA59F16D}" type="datetimeFigureOut">
              <a:rPr lang="es-CL" smtClean="0"/>
              <a:t>23-01-2024</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3629FB1B-6C00-4A4D-8B58-8E4D030A934B}" type="slidenum">
              <a:rPr lang="es-CL" smtClean="0"/>
              <a:t>‹#›</a:t>
            </a:fld>
            <a:endParaRPr lang="es-CL"/>
          </a:p>
        </p:txBody>
      </p:sp>
    </p:spTree>
    <p:extLst>
      <p:ext uri="{BB962C8B-B14F-4D97-AF65-F5344CB8AC3E}">
        <p14:creationId xmlns:p14="http://schemas.microsoft.com/office/powerpoint/2010/main" val="31417180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D9487647-F8BD-C94E-AA96-5483FA59F16D}" type="datetimeFigureOut">
              <a:rPr lang="es-CL" smtClean="0"/>
              <a:t>23-01-2024</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3629FB1B-6C00-4A4D-8B58-8E4D030A934B}" type="slidenum">
              <a:rPr lang="es-CL" smtClean="0"/>
              <a:t>‹#›</a:t>
            </a:fld>
            <a:endParaRPr lang="es-CL"/>
          </a:p>
        </p:txBody>
      </p:sp>
    </p:spTree>
    <p:extLst>
      <p:ext uri="{BB962C8B-B14F-4D97-AF65-F5344CB8AC3E}">
        <p14:creationId xmlns:p14="http://schemas.microsoft.com/office/powerpoint/2010/main" val="10167323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9487647-F8BD-C94E-AA96-5483FA59F16D}" type="datetimeFigureOut">
              <a:rPr lang="es-CL" smtClean="0"/>
              <a:t>23-01-2024</a:t>
            </a:fld>
            <a:endParaRPr lang="es-CL"/>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CL"/>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3629FB1B-6C00-4A4D-8B58-8E4D030A934B}" type="slidenum">
              <a:rPr lang="es-CL" smtClean="0"/>
              <a:t>‹#›</a:t>
            </a:fld>
            <a:endParaRPr lang="es-CL"/>
          </a:p>
        </p:txBody>
      </p:sp>
    </p:spTree>
    <p:extLst>
      <p:ext uri="{BB962C8B-B14F-4D97-AF65-F5344CB8AC3E}">
        <p14:creationId xmlns:p14="http://schemas.microsoft.com/office/powerpoint/2010/main" val="20537981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73E3F1B4-88AA-6E4A-8B5E-BE8C58AFF87B}"/>
              </a:ext>
            </a:extLst>
          </p:cNvPr>
          <p:cNvSpPr txBox="1"/>
          <p:nvPr/>
        </p:nvSpPr>
        <p:spPr>
          <a:xfrm>
            <a:off x="1852877" y="1357846"/>
            <a:ext cx="5848539" cy="3724096"/>
          </a:xfrm>
          <a:prstGeom prst="rect">
            <a:avLst/>
          </a:prstGeom>
          <a:noFill/>
        </p:spPr>
        <p:txBody>
          <a:bodyPr wrap="square" rtlCol="0">
            <a:spAutoFit/>
          </a:bodyPr>
          <a:lstStyle/>
          <a:p>
            <a:r>
              <a:rPr lang="es-MX" sz="2000" b="1" dirty="0"/>
              <a:t>F</a:t>
            </a:r>
            <a:r>
              <a:rPr lang="es-CL" sz="2000" b="1" dirty="0"/>
              <a:t>ICHA TECNICA DE AVANCE</a:t>
            </a:r>
          </a:p>
          <a:p>
            <a:endParaRPr lang="es-CL" sz="2000" b="1" dirty="0"/>
          </a:p>
          <a:p>
            <a:r>
              <a:rPr lang="es-CL" sz="2000" b="1" dirty="0"/>
              <a:t>DIRECCION DE INVESTIGACIÓN</a:t>
            </a:r>
          </a:p>
          <a:p>
            <a:r>
              <a:rPr lang="es-CL" sz="2000" dirty="0">
                <a:solidFill>
                  <a:schemeClr val="tx1">
                    <a:lumMod val="50000"/>
                    <a:lumOff val="50000"/>
                  </a:schemeClr>
                </a:solidFill>
              </a:rPr>
              <a:t>VICERRECTORIA DE INVESTIGACIÓN Y POSTGRADO</a:t>
            </a:r>
          </a:p>
          <a:p>
            <a:r>
              <a:rPr lang="es-MX" sz="2000" dirty="0">
                <a:solidFill>
                  <a:schemeClr val="tx1">
                    <a:lumMod val="50000"/>
                    <a:lumOff val="50000"/>
                  </a:schemeClr>
                </a:solidFill>
              </a:rPr>
              <a:t>R</a:t>
            </a:r>
            <a:r>
              <a:rPr lang="es-CL" sz="2000" dirty="0" err="1">
                <a:solidFill>
                  <a:schemeClr val="tx1">
                    <a:lumMod val="50000"/>
                    <a:lumOff val="50000"/>
                  </a:schemeClr>
                </a:solidFill>
              </a:rPr>
              <a:t>edes</a:t>
            </a:r>
            <a:r>
              <a:rPr lang="es-CL" sz="2000" dirty="0">
                <a:solidFill>
                  <a:schemeClr val="tx1">
                    <a:lumMod val="50000"/>
                    <a:lumOff val="50000"/>
                  </a:schemeClr>
                </a:solidFill>
              </a:rPr>
              <a:t> Territoriales de Investigación</a:t>
            </a:r>
          </a:p>
          <a:p>
            <a:endParaRPr lang="es-CL" dirty="0"/>
          </a:p>
          <a:p>
            <a:endParaRPr lang="es-CL" dirty="0"/>
          </a:p>
          <a:p>
            <a:endParaRPr lang="es-CL" dirty="0"/>
          </a:p>
          <a:p>
            <a:endParaRPr lang="es-CL" dirty="0"/>
          </a:p>
          <a:p>
            <a:endParaRPr lang="es-CL" dirty="0"/>
          </a:p>
          <a:p>
            <a:r>
              <a:rPr lang="es-CL" dirty="0"/>
              <a:t>ENERO 2023</a:t>
            </a:r>
          </a:p>
          <a:p>
            <a:endParaRPr lang="es-CL" dirty="0"/>
          </a:p>
          <a:p>
            <a:endParaRPr lang="es-CL" sz="1000" dirty="0"/>
          </a:p>
        </p:txBody>
      </p:sp>
      <p:sp>
        <p:nvSpPr>
          <p:cNvPr id="2" name="Rectángulo 1">
            <a:extLst>
              <a:ext uri="{FF2B5EF4-FFF2-40B4-BE49-F238E27FC236}">
                <a16:creationId xmlns:a16="http://schemas.microsoft.com/office/drawing/2014/main" id="{C83C3E81-8EC2-48C8-AB7B-5FBB106CDFDA}"/>
              </a:ext>
            </a:extLst>
          </p:cNvPr>
          <p:cNvSpPr/>
          <p:nvPr/>
        </p:nvSpPr>
        <p:spPr>
          <a:xfrm>
            <a:off x="1852877" y="3113734"/>
            <a:ext cx="6447843" cy="923330"/>
          </a:xfrm>
          <a:prstGeom prst="rect">
            <a:avLst/>
          </a:prstGeom>
        </p:spPr>
        <p:txBody>
          <a:bodyPr wrap="square">
            <a:spAutoFit/>
          </a:bodyPr>
          <a:lstStyle/>
          <a:p>
            <a:r>
              <a:rPr lang="es-MX" dirty="0"/>
              <a:t>Informe diagnóstico de los desafíos productivos del alga roja pelillo (</a:t>
            </a:r>
            <a:r>
              <a:rPr lang="es-MX" i="1" dirty="0" err="1"/>
              <a:t>Gracilaria</a:t>
            </a:r>
            <a:r>
              <a:rPr lang="es-MX" i="1" dirty="0"/>
              <a:t> chilensis</a:t>
            </a:r>
            <a:r>
              <a:rPr lang="es-MX" dirty="0"/>
              <a:t>) en la comuna de Maullín	</a:t>
            </a:r>
          </a:p>
          <a:p>
            <a:r>
              <a:rPr lang="es-MX" dirty="0"/>
              <a:t>Carolina Camus, Edwin </a:t>
            </a:r>
            <a:r>
              <a:rPr lang="es-MX" dirty="0" err="1"/>
              <a:t>Niklitschek</a:t>
            </a:r>
            <a:r>
              <a:rPr lang="es-MX" dirty="0"/>
              <a:t>, Sara Usandizaga</a:t>
            </a:r>
            <a:endParaRPr lang="es-CL" dirty="0"/>
          </a:p>
        </p:txBody>
      </p:sp>
    </p:spTree>
    <p:extLst>
      <p:ext uri="{BB962C8B-B14F-4D97-AF65-F5344CB8AC3E}">
        <p14:creationId xmlns:p14="http://schemas.microsoft.com/office/powerpoint/2010/main" val="6729607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5EAB7CC0-A740-7B41-98BE-83BF9B6D5190}"/>
              </a:ext>
            </a:extLst>
          </p:cNvPr>
          <p:cNvPicPr/>
          <p:nvPr/>
        </p:nvPicPr>
        <p:blipFill>
          <a:blip r:embed="rId2">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3" name="Rectángulo 2">
            <a:extLst>
              <a:ext uri="{FF2B5EF4-FFF2-40B4-BE49-F238E27FC236}">
                <a16:creationId xmlns:a16="http://schemas.microsoft.com/office/drawing/2014/main" id="{3219E922-6DDD-403E-97EC-838C41F8F37F}"/>
              </a:ext>
            </a:extLst>
          </p:cNvPr>
          <p:cNvSpPr/>
          <p:nvPr/>
        </p:nvSpPr>
        <p:spPr>
          <a:xfrm>
            <a:off x="628650" y="437317"/>
            <a:ext cx="8025319" cy="4575996"/>
          </a:xfrm>
          <a:prstGeom prst="rect">
            <a:avLst/>
          </a:prstGeom>
        </p:spPr>
        <p:txBody>
          <a:bodyPr wrap="square">
            <a:spAutoFit/>
          </a:bodyPr>
          <a:lstStyle/>
          <a:p>
            <a:r>
              <a:rPr lang="es-MX" dirty="0"/>
              <a:t>BREVE DESCRIPCIÓN DE PROYECTO </a:t>
            </a:r>
          </a:p>
          <a:p>
            <a:endParaRPr lang="es-MX" sz="900" dirty="0"/>
          </a:p>
          <a:p>
            <a:endParaRPr lang="es-MX" sz="900" dirty="0"/>
          </a:p>
          <a:p>
            <a:endParaRPr lang="es-MX" sz="900" dirty="0"/>
          </a:p>
          <a:p>
            <a:endParaRPr lang="es-MX" sz="900" dirty="0"/>
          </a:p>
          <a:p>
            <a:pPr algn="just">
              <a:lnSpc>
                <a:spcPct val="107000"/>
              </a:lnSpc>
              <a:spcAft>
                <a:spcPts val="800"/>
              </a:spcAft>
            </a:pPr>
            <a:r>
              <a:rPr lang="es-CL" sz="1400" dirty="0">
                <a:effectLst/>
                <a:latin typeface="Calibri" panose="020F0502020204030204" pitchFamily="34" charset="0"/>
                <a:ea typeface="Calibri" panose="020F0502020204030204" pitchFamily="34" charset="0"/>
                <a:cs typeface="Times New Roman" panose="02020603050405020304" pitchFamily="18" charset="0"/>
              </a:rPr>
              <a:t>En Chile, los centros de cultivo de pelillo se ubican desde la región de Atacama hasta Aysén, siendo la región de Los Lagos la que concentra el mayor número de centros y volúmenes de producción.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CL" sz="1400" dirty="0">
                <a:effectLst/>
                <a:latin typeface="Calibri" panose="020F0502020204030204" pitchFamily="34" charset="0"/>
                <a:ea typeface="Calibri" panose="020F0502020204030204" pitchFamily="34" charset="0"/>
                <a:cs typeface="Times New Roman" panose="02020603050405020304" pitchFamily="18" charset="0"/>
              </a:rPr>
              <a:t>Dentro de la región de Los Lagos, la comuna de Maullín contribuye con un porcentaje importante de la producción nacional. No obstante, en los últimos años se han observado fuertes variaciones en los volúmenes de producción. Distintas causas han sido utilizadas para explicar esta variabilidad, entre las que se encuentran: variaciones en las condiciones ambientales debido a las alteraciones del medio ambiente por actividades de origen antrópico, efecto de plagas de algas verdes y también a las prácticas de cultivo que han afectado el curso del río y sedimentación de los fondos.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es-CL" sz="1400" dirty="0">
                <a:effectLst/>
                <a:latin typeface="Calibri" panose="020F0502020204030204" pitchFamily="34" charset="0"/>
                <a:ea typeface="Calibri" panose="020F0502020204030204" pitchFamily="34" charset="0"/>
                <a:cs typeface="Times New Roman" panose="02020603050405020304" pitchFamily="18" charset="0"/>
              </a:rPr>
              <a:t>Dado lo anterior, y con el propósito de generar un diagnóstico de los desafíos de la producción de pelillo en la comuna de Maullín, un grupo de investigadores de la Universidad de Los Lagos, dedicados al estudio de las algas, se reunieron para llevar a cabo los siguientes objetivos: i) realizar una recopilación y revisión de la bibliografía disponible respecto a la producción de pelillo en Maullín, con énfasis en factores bióticos y abióticos que afectan la productividad del recurso; </a:t>
            </a:r>
            <a:r>
              <a:rPr lang="es-CL" sz="1400" dirty="0" err="1">
                <a:effectLst/>
                <a:latin typeface="Calibri" panose="020F0502020204030204" pitchFamily="34" charset="0"/>
                <a:ea typeface="Calibri" panose="020F0502020204030204" pitchFamily="34" charset="0"/>
                <a:cs typeface="Times New Roman" panose="02020603050405020304" pitchFamily="18" charset="0"/>
              </a:rPr>
              <a:t>ii</a:t>
            </a:r>
            <a:r>
              <a:rPr lang="es-CL" sz="1400" dirty="0">
                <a:effectLst/>
                <a:latin typeface="Calibri" panose="020F0502020204030204" pitchFamily="34" charset="0"/>
                <a:ea typeface="Calibri" panose="020F0502020204030204" pitchFamily="34" charset="0"/>
                <a:cs typeface="Times New Roman" panose="02020603050405020304" pitchFamily="18" charset="0"/>
              </a:rPr>
              <a:t>) describir las prácticas de bioseguridad y métodos de cultivos utilizados por los productores de pelillo; y </a:t>
            </a:r>
            <a:r>
              <a:rPr lang="es-CL" sz="1400" dirty="0" err="1">
                <a:effectLst/>
                <a:latin typeface="Calibri" panose="020F0502020204030204" pitchFamily="34" charset="0"/>
                <a:ea typeface="Calibri" panose="020F0502020204030204" pitchFamily="34" charset="0"/>
                <a:cs typeface="Times New Roman" panose="02020603050405020304" pitchFamily="18" charset="0"/>
              </a:rPr>
              <a:t>iii</a:t>
            </a:r>
            <a:r>
              <a:rPr lang="es-CL" sz="1400" dirty="0">
                <a:effectLst/>
                <a:latin typeface="Calibri" panose="020F0502020204030204" pitchFamily="34" charset="0"/>
                <a:ea typeface="Calibri" panose="020F0502020204030204" pitchFamily="34" charset="0"/>
                <a:cs typeface="Times New Roman" panose="02020603050405020304" pitchFamily="18" charset="0"/>
              </a:rPr>
              <a:t>) caracterizar los potenciales problemas productivos y sanitarios que afectan los cultivos a través del acompañamiento de un ciclo de producción.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5EAB7CC0-A740-7B41-98BE-83BF9B6D5190}"/>
              </a:ext>
            </a:extLst>
          </p:cNvPr>
          <p:cNvPicPr/>
          <p:nvPr/>
        </p:nvPicPr>
        <p:blipFill>
          <a:blip r:embed="rId2">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6" name="Título 5">
            <a:extLst>
              <a:ext uri="{FF2B5EF4-FFF2-40B4-BE49-F238E27FC236}">
                <a16:creationId xmlns:a16="http://schemas.microsoft.com/office/drawing/2014/main" id="{051D5078-C7CF-4B9D-BA1C-06F46C20BC27}"/>
              </a:ext>
            </a:extLst>
          </p:cNvPr>
          <p:cNvSpPr>
            <a:spLocks noGrp="1"/>
          </p:cNvSpPr>
          <p:nvPr>
            <p:ph type="title"/>
          </p:nvPr>
        </p:nvSpPr>
        <p:spPr>
          <a:xfrm>
            <a:off x="628650" y="273843"/>
            <a:ext cx="8294856" cy="1185305"/>
          </a:xfrm>
        </p:spPr>
        <p:txBody>
          <a:bodyPr>
            <a:normAutofit/>
          </a:bodyPr>
          <a:lstStyle/>
          <a:p>
            <a:br>
              <a:rPr lang="es-MX" sz="2400" dirty="0"/>
            </a:br>
            <a:br>
              <a:rPr lang="es-MX" sz="2400" dirty="0"/>
            </a:br>
            <a:endParaRPr lang="es-MX" sz="2400" dirty="0"/>
          </a:p>
        </p:txBody>
      </p:sp>
      <p:sp>
        <p:nvSpPr>
          <p:cNvPr id="3" name="Rectángulo 2">
            <a:extLst>
              <a:ext uri="{FF2B5EF4-FFF2-40B4-BE49-F238E27FC236}">
                <a16:creationId xmlns:a16="http://schemas.microsoft.com/office/drawing/2014/main" id="{3219E922-6DDD-403E-97EC-838C41F8F37F}"/>
              </a:ext>
            </a:extLst>
          </p:cNvPr>
          <p:cNvSpPr/>
          <p:nvPr/>
        </p:nvSpPr>
        <p:spPr>
          <a:xfrm>
            <a:off x="628650" y="437317"/>
            <a:ext cx="8025319" cy="369332"/>
          </a:xfrm>
          <a:prstGeom prst="rect">
            <a:avLst/>
          </a:prstGeom>
        </p:spPr>
        <p:txBody>
          <a:bodyPr wrap="square">
            <a:spAutoFit/>
          </a:bodyPr>
          <a:lstStyle/>
          <a:p>
            <a:r>
              <a:rPr lang="es-MX" dirty="0"/>
              <a:t>LOGROS DESTACADOS</a:t>
            </a:r>
            <a:endParaRPr lang="es-CL" dirty="0"/>
          </a:p>
        </p:txBody>
      </p:sp>
      <p:sp>
        <p:nvSpPr>
          <p:cNvPr id="2" name="Rectángulo 1">
            <a:extLst>
              <a:ext uri="{FF2B5EF4-FFF2-40B4-BE49-F238E27FC236}">
                <a16:creationId xmlns:a16="http://schemas.microsoft.com/office/drawing/2014/main" id="{508496C5-F506-4409-BF2A-6449FA20EAD2}"/>
              </a:ext>
            </a:extLst>
          </p:cNvPr>
          <p:cNvSpPr/>
          <p:nvPr/>
        </p:nvSpPr>
        <p:spPr>
          <a:xfrm>
            <a:off x="668776" y="1057551"/>
            <a:ext cx="7846574" cy="2655279"/>
          </a:xfrm>
          <a:prstGeom prst="rect">
            <a:avLst/>
          </a:prstGeom>
        </p:spPr>
        <p:txBody>
          <a:bodyPr wrap="square">
            <a:spAutoFit/>
          </a:bodyPr>
          <a:lstStyle/>
          <a:p>
            <a:pPr algn="just">
              <a:lnSpc>
                <a:spcPct val="107000"/>
              </a:lnSpc>
              <a:spcAft>
                <a:spcPts val="800"/>
              </a:spcAft>
            </a:pPr>
            <a:r>
              <a:rPr lang="es-CL" sz="1800" dirty="0">
                <a:effectLst/>
                <a:latin typeface="Calibri" panose="020F0502020204030204" pitchFamily="34" charset="0"/>
                <a:ea typeface="Calibri" panose="020F0502020204030204" pitchFamily="34" charset="0"/>
                <a:cs typeface="Times New Roman" panose="02020603050405020304" pitchFamily="18" charset="0"/>
              </a:rPr>
              <a:t>- Generación del Informe diagnóstico de los desafíos de producción del pelillo en </a:t>
            </a:r>
            <a:r>
              <a:rPr lang="es-CL" sz="1800" dirty="0" err="1">
                <a:effectLst/>
                <a:latin typeface="Calibri" panose="020F0502020204030204" pitchFamily="34" charset="0"/>
                <a:ea typeface="Calibri" panose="020F0502020204030204" pitchFamily="34" charset="0"/>
                <a:cs typeface="Times New Roman" panose="02020603050405020304" pitchFamily="18" charset="0"/>
              </a:rPr>
              <a:t>Maullin</a:t>
            </a:r>
            <a:r>
              <a:rPr lang="es-CL" sz="1800" dirty="0">
                <a:effectLst/>
                <a:latin typeface="Calibri" panose="020F0502020204030204" pitchFamily="34" charset="0"/>
                <a:ea typeface="Calibri" panose="020F0502020204030204" pitchFamily="34" charset="0"/>
                <a:cs typeface="Times New Roman" panose="02020603050405020304" pitchFamily="18" charset="0"/>
              </a:rPr>
              <a:t>.  </a:t>
            </a:r>
          </a:p>
          <a:p>
            <a:pPr algn="just">
              <a:lnSpc>
                <a:spcPct val="107000"/>
              </a:lnSpc>
              <a:spcAft>
                <a:spcPts val="800"/>
              </a:spcAft>
            </a:pPr>
            <a:r>
              <a:rPr lang="es-CL" sz="1800" dirty="0">
                <a:effectLst/>
                <a:latin typeface="Calibri" panose="020F0502020204030204" pitchFamily="34" charset="0"/>
                <a:ea typeface="Calibri" panose="020F0502020204030204" pitchFamily="34" charset="0"/>
                <a:cs typeface="Times New Roman" panose="02020603050405020304" pitchFamily="18" charset="0"/>
              </a:rPr>
              <a:t>- Caracterización del ciclo productivo de pelillo en </a:t>
            </a:r>
            <a:r>
              <a:rPr lang="es-CL" sz="1800" dirty="0" err="1">
                <a:effectLst/>
                <a:latin typeface="Calibri" panose="020F0502020204030204" pitchFamily="34" charset="0"/>
                <a:ea typeface="Calibri" panose="020F0502020204030204" pitchFamily="34" charset="0"/>
                <a:cs typeface="Times New Roman" panose="02020603050405020304" pitchFamily="18" charset="0"/>
              </a:rPr>
              <a:t>Maullin</a:t>
            </a:r>
            <a:r>
              <a:rPr lang="es-CL" sz="1800" dirty="0">
                <a:effectLst/>
                <a:latin typeface="Calibri" panose="020F0502020204030204" pitchFamily="34" charset="0"/>
                <a:ea typeface="Calibri" panose="020F0502020204030204" pitchFamily="34" charset="0"/>
                <a:cs typeface="Times New Roman" panose="02020603050405020304" pitchFamily="18" charset="0"/>
              </a:rPr>
              <a:t> a través de un seguimiento en 5 parcelas por un periodo de 5 meses, considerando estimación de crecimiento/productividad y caracterización del estado de las algas y ocurrencia de epifitos.  </a:t>
            </a:r>
          </a:p>
          <a:p>
            <a:pPr algn="just">
              <a:lnSpc>
                <a:spcPct val="107000"/>
              </a:lnSpc>
              <a:spcAft>
                <a:spcPts val="800"/>
              </a:spcAft>
            </a:pPr>
            <a:r>
              <a:rPr lang="es-CL" dirty="0">
                <a:latin typeface="Calibri" panose="020F0502020204030204" pitchFamily="34" charset="0"/>
                <a:ea typeface="Calibri" panose="020F0502020204030204" pitchFamily="34" charset="0"/>
                <a:cs typeface="Times New Roman" panose="02020603050405020304" pitchFamily="18" charset="0"/>
              </a:rPr>
              <a:t>- 2 Talleres participativos de presentación de resultados de los hallazgos a los miembros de los Sindicatos de Algueros de </a:t>
            </a:r>
            <a:r>
              <a:rPr lang="es-CL" dirty="0" err="1">
                <a:latin typeface="Calibri" panose="020F0502020204030204" pitchFamily="34" charset="0"/>
                <a:ea typeface="Calibri" panose="020F0502020204030204" pitchFamily="34" charset="0"/>
                <a:cs typeface="Times New Roman" panose="02020603050405020304" pitchFamily="18" charset="0"/>
              </a:rPr>
              <a:t>Maullin</a:t>
            </a:r>
            <a:r>
              <a:rPr lang="es-CL" dirty="0">
                <a:latin typeface="Calibri" panose="020F0502020204030204" pitchFamily="34" charset="0"/>
                <a:ea typeface="Calibri" panose="020F0502020204030204" pitchFamily="34" charset="0"/>
                <a:cs typeface="Times New Roman" panose="02020603050405020304" pitchFamily="18" charset="0"/>
              </a:rPr>
              <a:t>.</a:t>
            </a:r>
            <a:endParaRPr lang="es-CL"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547043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agen 12">
            <a:extLst>
              <a:ext uri="{FF2B5EF4-FFF2-40B4-BE49-F238E27FC236}">
                <a16:creationId xmlns:a16="http://schemas.microsoft.com/office/drawing/2014/main" id="{5EAB7CC0-A740-7B41-98BE-83BF9B6D5190}"/>
              </a:ext>
            </a:extLst>
          </p:cNvPr>
          <p:cNvPicPr/>
          <p:nvPr/>
        </p:nvPicPr>
        <p:blipFill>
          <a:blip r:embed="rId2">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6" name="Título 5">
            <a:extLst>
              <a:ext uri="{FF2B5EF4-FFF2-40B4-BE49-F238E27FC236}">
                <a16:creationId xmlns:a16="http://schemas.microsoft.com/office/drawing/2014/main" id="{051D5078-C7CF-4B9D-BA1C-06F46C20BC27}"/>
              </a:ext>
            </a:extLst>
          </p:cNvPr>
          <p:cNvSpPr>
            <a:spLocks noGrp="1"/>
          </p:cNvSpPr>
          <p:nvPr>
            <p:ph type="title"/>
          </p:nvPr>
        </p:nvSpPr>
        <p:spPr>
          <a:xfrm>
            <a:off x="628650" y="273843"/>
            <a:ext cx="8294856" cy="1185305"/>
          </a:xfrm>
        </p:spPr>
        <p:txBody>
          <a:bodyPr>
            <a:normAutofit/>
          </a:bodyPr>
          <a:lstStyle/>
          <a:p>
            <a:br>
              <a:rPr lang="es-MX" sz="2400" dirty="0"/>
            </a:br>
            <a:endParaRPr lang="es-MX" sz="2400" dirty="0"/>
          </a:p>
        </p:txBody>
      </p:sp>
      <p:sp>
        <p:nvSpPr>
          <p:cNvPr id="3" name="Rectángulo 2">
            <a:extLst>
              <a:ext uri="{FF2B5EF4-FFF2-40B4-BE49-F238E27FC236}">
                <a16:creationId xmlns:a16="http://schemas.microsoft.com/office/drawing/2014/main" id="{3219E922-6DDD-403E-97EC-838C41F8F37F}"/>
              </a:ext>
            </a:extLst>
          </p:cNvPr>
          <p:cNvSpPr/>
          <p:nvPr/>
        </p:nvSpPr>
        <p:spPr>
          <a:xfrm>
            <a:off x="628650" y="437317"/>
            <a:ext cx="8025319" cy="2492990"/>
          </a:xfrm>
          <a:prstGeom prst="rect">
            <a:avLst/>
          </a:prstGeom>
        </p:spPr>
        <p:txBody>
          <a:bodyPr wrap="square">
            <a:spAutoFit/>
          </a:bodyPr>
          <a:lstStyle/>
          <a:p>
            <a:r>
              <a:rPr lang="es-MX" dirty="0"/>
              <a:t>PRODUCTOS DE LA INICIATIVA DE INVESTIGACION A NIVEL LOCAL. En esta sección enuncie los principales productos y/o tipo de transferencia que se realizarán por la iniciativa de investigación al nivel municipal-regional, para el desarrollo o bienestar del territorio en cuestión.</a:t>
            </a:r>
          </a:p>
          <a:p>
            <a:endParaRPr lang="es-MX" sz="1400" dirty="0"/>
          </a:p>
          <a:p>
            <a:endParaRPr lang="es-MX" sz="1400" dirty="0"/>
          </a:p>
          <a:p>
            <a:r>
              <a:rPr lang="es-CL" sz="1400" dirty="0">
                <a:effectLst/>
                <a:latin typeface="Calibri" panose="020F0502020204030204" pitchFamily="34" charset="0"/>
                <a:ea typeface="Calibri" panose="020F0502020204030204" pitchFamily="34" charset="0"/>
                <a:cs typeface="Times New Roman" panose="02020603050405020304" pitchFamily="18" charset="0"/>
              </a:rPr>
              <a:t>Informe diagnóstico de los desafíos de producción del pelillo en </a:t>
            </a:r>
            <a:r>
              <a:rPr lang="es-CL" sz="1400" dirty="0" err="1">
                <a:effectLst/>
                <a:latin typeface="Calibri" panose="020F0502020204030204" pitchFamily="34" charset="0"/>
                <a:ea typeface="Calibri" panose="020F0502020204030204" pitchFamily="34" charset="0"/>
                <a:cs typeface="Times New Roman" panose="02020603050405020304" pitchFamily="18" charset="0"/>
              </a:rPr>
              <a:t>Maullin</a:t>
            </a:r>
            <a:r>
              <a:rPr lang="es-CL" sz="1400" dirty="0">
                <a:latin typeface="Calibri" panose="020F0502020204030204" pitchFamily="34" charset="0"/>
                <a:ea typeface="Calibri" panose="020F0502020204030204" pitchFamily="34" charset="0"/>
                <a:cs typeface="Times New Roman" panose="02020603050405020304" pitchFamily="18" charset="0"/>
              </a:rPr>
              <a:t>, entregado a la Municipalidad de </a:t>
            </a:r>
            <a:r>
              <a:rPr lang="es-CL" sz="1400" dirty="0" err="1">
                <a:latin typeface="Calibri" panose="020F0502020204030204" pitchFamily="34" charset="0"/>
                <a:ea typeface="Calibri" panose="020F0502020204030204" pitchFamily="34" charset="0"/>
                <a:cs typeface="Times New Roman" panose="02020603050405020304" pitchFamily="18" charset="0"/>
              </a:rPr>
              <a:t>Maullin</a:t>
            </a:r>
            <a:r>
              <a:rPr lang="es-CL" sz="1400" dirty="0">
                <a:latin typeface="Calibri" panose="020F0502020204030204" pitchFamily="34" charset="0"/>
                <a:ea typeface="Calibri" panose="020F0502020204030204" pitchFamily="34" charset="0"/>
                <a:cs typeface="Times New Roman" panose="02020603050405020304" pitchFamily="18" charset="0"/>
              </a:rPr>
              <a:t> y miembros de los Sindicatos de Algueros de </a:t>
            </a:r>
            <a:r>
              <a:rPr lang="es-CL" sz="1400" dirty="0" err="1">
                <a:latin typeface="Calibri" panose="020F0502020204030204" pitchFamily="34" charset="0"/>
                <a:ea typeface="Calibri" panose="020F0502020204030204" pitchFamily="34" charset="0"/>
                <a:cs typeface="Times New Roman" panose="02020603050405020304" pitchFamily="18" charset="0"/>
              </a:rPr>
              <a:t>Maullin</a:t>
            </a:r>
            <a:r>
              <a:rPr lang="es-CL" sz="1400" dirty="0">
                <a:latin typeface="Calibri" panose="020F0502020204030204" pitchFamily="34" charset="0"/>
                <a:ea typeface="Calibri" panose="020F0502020204030204" pitchFamily="34" charset="0"/>
                <a:cs typeface="Times New Roman" panose="02020603050405020304" pitchFamily="18" charset="0"/>
              </a:rPr>
              <a:t>. </a:t>
            </a:r>
          </a:p>
          <a:p>
            <a:endParaRPr lang="es-CL" sz="1400" dirty="0">
              <a:latin typeface="Calibri" panose="020F0502020204030204" pitchFamily="34" charset="0"/>
              <a:ea typeface="Calibri" panose="020F0502020204030204" pitchFamily="34" charset="0"/>
              <a:cs typeface="Times New Roman" panose="02020603050405020304" pitchFamily="18" charset="0"/>
            </a:endParaRPr>
          </a:p>
          <a:p>
            <a:r>
              <a:rPr lang="es-CL" sz="1400" dirty="0">
                <a:latin typeface="Calibri" panose="020F0502020204030204" pitchFamily="34" charset="0"/>
                <a:ea typeface="Calibri" panose="020F0502020204030204" pitchFamily="34" charset="0"/>
                <a:cs typeface="Times New Roman" panose="02020603050405020304" pitchFamily="18" charset="0"/>
              </a:rPr>
              <a:t>Talleres de presentación de resultados del proyecto a miembros de los Sindicatos de Algueros de </a:t>
            </a:r>
            <a:r>
              <a:rPr lang="es-CL" sz="1400" dirty="0" err="1">
                <a:latin typeface="Calibri" panose="020F0502020204030204" pitchFamily="34" charset="0"/>
                <a:ea typeface="Calibri" panose="020F0502020204030204" pitchFamily="34" charset="0"/>
                <a:cs typeface="Times New Roman" panose="02020603050405020304" pitchFamily="18" charset="0"/>
              </a:rPr>
              <a:t>Maullin</a:t>
            </a:r>
            <a:r>
              <a:rPr lang="es-CL" sz="1400" dirty="0">
                <a:latin typeface="Calibri" panose="020F0502020204030204" pitchFamily="34" charset="0"/>
                <a:ea typeface="Calibri" panose="020F0502020204030204" pitchFamily="34" charset="0"/>
                <a:cs typeface="Times New Roman" panose="02020603050405020304" pitchFamily="18" charset="0"/>
              </a:rPr>
              <a:t>.</a:t>
            </a:r>
            <a:endParaRPr lang="es-CL" dirty="0"/>
          </a:p>
        </p:txBody>
      </p:sp>
    </p:spTree>
    <p:extLst>
      <p:ext uri="{BB962C8B-B14F-4D97-AF65-F5344CB8AC3E}">
        <p14:creationId xmlns:p14="http://schemas.microsoft.com/office/powerpoint/2010/main" val="1488144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D9357AC5-BFCA-1D45-8313-BDDE09CF8255}"/>
              </a:ext>
            </a:extLst>
          </p:cNvPr>
          <p:cNvPicPr>
            <a:picLocks noChangeAspect="1"/>
          </p:cNvPicPr>
          <p:nvPr/>
        </p:nvPicPr>
        <p:blipFill>
          <a:blip r:embed="rId2">
            <a:alphaModFix amt="20000"/>
          </a:blip>
          <a:stretch>
            <a:fillRect/>
          </a:stretch>
        </p:blipFill>
        <p:spPr>
          <a:xfrm>
            <a:off x="4143043" y="417311"/>
            <a:ext cx="4858083" cy="4726189"/>
          </a:xfrm>
          <a:prstGeom prst="rect">
            <a:avLst/>
          </a:prstGeom>
        </p:spPr>
      </p:pic>
      <p:pic>
        <p:nvPicPr>
          <p:cNvPr id="13" name="Imagen 12">
            <a:extLst>
              <a:ext uri="{FF2B5EF4-FFF2-40B4-BE49-F238E27FC236}">
                <a16:creationId xmlns:a16="http://schemas.microsoft.com/office/drawing/2014/main" id="{5EAB7CC0-A740-7B41-98BE-83BF9B6D5190}"/>
              </a:ext>
            </a:extLst>
          </p:cNvPr>
          <p:cNvPicPr/>
          <p:nvPr/>
        </p:nvPicPr>
        <p:blipFill>
          <a:blip r:embed="rId3">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4" name="Rectángulo 3">
            <a:extLst>
              <a:ext uri="{FF2B5EF4-FFF2-40B4-BE49-F238E27FC236}">
                <a16:creationId xmlns:a16="http://schemas.microsoft.com/office/drawing/2014/main" id="{ED3D86A7-08D6-4F10-AA77-240C6548869F}"/>
              </a:ext>
            </a:extLst>
          </p:cNvPr>
          <p:cNvSpPr/>
          <p:nvPr/>
        </p:nvSpPr>
        <p:spPr>
          <a:xfrm>
            <a:off x="612844" y="361724"/>
            <a:ext cx="8025318" cy="2585323"/>
          </a:xfrm>
          <a:prstGeom prst="rect">
            <a:avLst/>
          </a:prstGeom>
        </p:spPr>
        <p:txBody>
          <a:bodyPr wrap="square">
            <a:spAutoFit/>
          </a:bodyPr>
          <a:lstStyle/>
          <a:p>
            <a:r>
              <a:rPr lang="es-MX" dirty="0"/>
              <a:t>INSTITUCIONES PARTICIPANTES: Deben indicarse aquellas instituciones públicas y/o privadas que tendrán participación directa en la ejecución e impactos de la iniciativa de investigación a nivel local.</a:t>
            </a:r>
          </a:p>
          <a:p>
            <a:endParaRPr lang="es-CL" dirty="0"/>
          </a:p>
          <a:p>
            <a:r>
              <a:rPr lang="es-CL" dirty="0"/>
              <a:t>- Municipalidad de </a:t>
            </a:r>
            <a:r>
              <a:rPr lang="es-CL" dirty="0" err="1"/>
              <a:t>Maullin</a:t>
            </a:r>
            <a:endParaRPr lang="es-CL" dirty="0"/>
          </a:p>
          <a:p>
            <a:r>
              <a:rPr lang="es-CL" dirty="0"/>
              <a:t>- Sindicato de Algueros del sector Rio San Pedro Nolasco</a:t>
            </a:r>
          </a:p>
          <a:p>
            <a:r>
              <a:rPr lang="es-CL" dirty="0"/>
              <a:t>- Federación Ribera Norte Change – cuenta con participación de 15 sindicatos de algueros que operan en la Ribera norte del Rio </a:t>
            </a:r>
            <a:r>
              <a:rPr lang="es-CL" dirty="0" err="1"/>
              <a:t>Maullin</a:t>
            </a:r>
            <a:r>
              <a:rPr lang="es-CL" dirty="0"/>
              <a:t> y algunos parceleros independientes.</a:t>
            </a:r>
          </a:p>
        </p:txBody>
      </p:sp>
    </p:spTree>
    <p:extLst>
      <p:ext uri="{BB962C8B-B14F-4D97-AF65-F5344CB8AC3E}">
        <p14:creationId xmlns:p14="http://schemas.microsoft.com/office/powerpoint/2010/main" val="1772203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26317D-8F0D-46AD-BAAE-9E79DFAA0F04}"/>
              </a:ext>
            </a:extLst>
          </p:cNvPr>
          <p:cNvSpPr>
            <a:spLocks noGrp="1"/>
          </p:cNvSpPr>
          <p:nvPr>
            <p:ph type="title"/>
          </p:nvPr>
        </p:nvSpPr>
        <p:spPr/>
        <p:txBody>
          <a:bodyPr>
            <a:normAutofit/>
          </a:bodyPr>
          <a:lstStyle/>
          <a:p>
            <a:r>
              <a:rPr lang="es-MX" sz="2000" dirty="0"/>
              <a:t>evidencias</a:t>
            </a:r>
            <a:endParaRPr lang="es-CL" sz="2000" dirty="0"/>
          </a:p>
        </p:txBody>
      </p:sp>
      <p:sp>
        <p:nvSpPr>
          <p:cNvPr id="4" name="Rectángulo 3">
            <a:extLst>
              <a:ext uri="{FF2B5EF4-FFF2-40B4-BE49-F238E27FC236}">
                <a16:creationId xmlns:a16="http://schemas.microsoft.com/office/drawing/2014/main" id="{10EFC853-6BE9-4D32-934B-E5191738DB0A}"/>
              </a:ext>
            </a:extLst>
          </p:cNvPr>
          <p:cNvSpPr/>
          <p:nvPr/>
        </p:nvSpPr>
        <p:spPr>
          <a:xfrm>
            <a:off x="567447" y="1037183"/>
            <a:ext cx="4572000" cy="646331"/>
          </a:xfrm>
          <a:prstGeom prst="rect">
            <a:avLst/>
          </a:prstGeom>
        </p:spPr>
        <p:txBody>
          <a:bodyPr>
            <a:spAutoFit/>
          </a:bodyPr>
          <a:lstStyle/>
          <a:p>
            <a:r>
              <a:rPr lang="es-MX" sz="1200" dirty="0"/>
              <a:t>muestre evidencias visuales y noticias que respaldan el progreso de Nuestra Iniciativa de Investigación con enlaces etc. </a:t>
            </a:r>
            <a:endParaRPr lang="es-CL" sz="1200" dirty="0"/>
          </a:p>
          <a:p>
            <a:r>
              <a:rPr lang="es-MX" sz="1200" dirty="0"/>
              <a:t>S</a:t>
            </a:r>
            <a:r>
              <a:rPr lang="es-CL" sz="1200" dirty="0"/>
              <a:t>e aceptan mas hojas de evidencia</a:t>
            </a:r>
            <a:endParaRPr lang="es-MX" sz="1200" dirty="0"/>
          </a:p>
        </p:txBody>
      </p:sp>
      <p:pic>
        <p:nvPicPr>
          <p:cNvPr id="8" name="Picture 7">
            <a:extLst>
              <a:ext uri="{FF2B5EF4-FFF2-40B4-BE49-F238E27FC236}">
                <a16:creationId xmlns:a16="http://schemas.microsoft.com/office/drawing/2014/main" id="{BD1ABFD4-ED92-97B9-A12C-A9A12DCC844B}"/>
              </a:ext>
            </a:extLst>
          </p:cNvPr>
          <p:cNvPicPr>
            <a:picLocks noChangeAspect="1"/>
          </p:cNvPicPr>
          <p:nvPr/>
        </p:nvPicPr>
        <p:blipFill>
          <a:blip r:embed="rId2"/>
          <a:stretch>
            <a:fillRect/>
          </a:stretch>
        </p:blipFill>
        <p:spPr>
          <a:xfrm>
            <a:off x="512158" y="900311"/>
            <a:ext cx="5710222" cy="4125215"/>
          </a:xfrm>
          <a:prstGeom prst="rect">
            <a:avLst/>
          </a:prstGeom>
        </p:spPr>
      </p:pic>
      <p:pic>
        <p:nvPicPr>
          <p:cNvPr id="10" name="Picture 9" descr="A blue and white background with text and a blue circle&#10;&#10;Description automatically generated">
            <a:extLst>
              <a:ext uri="{FF2B5EF4-FFF2-40B4-BE49-F238E27FC236}">
                <a16:creationId xmlns:a16="http://schemas.microsoft.com/office/drawing/2014/main" id="{EBB44B1B-EEF8-63D3-7779-271DF24E0209}"/>
              </a:ext>
            </a:extLst>
          </p:cNvPr>
          <p:cNvPicPr>
            <a:picLocks noChangeAspect="1"/>
          </p:cNvPicPr>
          <p:nvPr/>
        </p:nvPicPr>
        <p:blipFill>
          <a:blip r:embed="rId3"/>
          <a:stretch>
            <a:fillRect/>
          </a:stretch>
        </p:blipFill>
        <p:spPr>
          <a:xfrm>
            <a:off x="6539710" y="770930"/>
            <a:ext cx="2184808" cy="3884103"/>
          </a:xfrm>
          <a:prstGeom prst="rect">
            <a:avLst/>
          </a:prstGeom>
        </p:spPr>
      </p:pic>
    </p:spTree>
    <p:extLst>
      <p:ext uri="{BB962C8B-B14F-4D97-AF65-F5344CB8AC3E}">
        <p14:creationId xmlns:p14="http://schemas.microsoft.com/office/powerpoint/2010/main" val="4725578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493CB5C-492A-F93E-C8DE-986334A74AB6}"/>
              </a:ext>
            </a:extLst>
          </p:cNvPr>
          <p:cNvPicPr>
            <a:picLocks noChangeAspect="1"/>
          </p:cNvPicPr>
          <p:nvPr/>
        </p:nvPicPr>
        <p:blipFill>
          <a:blip r:embed="rId2"/>
          <a:stretch>
            <a:fillRect/>
          </a:stretch>
        </p:blipFill>
        <p:spPr>
          <a:xfrm>
            <a:off x="503372" y="747143"/>
            <a:ext cx="5947762" cy="4161213"/>
          </a:xfrm>
          <a:prstGeom prst="rect">
            <a:avLst/>
          </a:prstGeom>
        </p:spPr>
      </p:pic>
      <p:pic>
        <p:nvPicPr>
          <p:cNvPr id="4" name="Picture 3" descr="A blue and white background with text and a blue circle&#10;&#10;Description automatically generated">
            <a:extLst>
              <a:ext uri="{FF2B5EF4-FFF2-40B4-BE49-F238E27FC236}">
                <a16:creationId xmlns:a16="http://schemas.microsoft.com/office/drawing/2014/main" id="{FD4791A3-35CC-F3D8-C0B8-4C6DE9F38B10}"/>
              </a:ext>
            </a:extLst>
          </p:cNvPr>
          <p:cNvPicPr>
            <a:picLocks noChangeAspect="1"/>
          </p:cNvPicPr>
          <p:nvPr/>
        </p:nvPicPr>
        <p:blipFill>
          <a:blip r:embed="rId3"/>
          <a:stretch>
            <a:fillRect/>
          </a:stretch>
        </p:blipFill>
        <p:spPr>
          <a:xfrm>
            <a:off x="6539710" y="629698"/>
            <a:ext cx="2184808" cy="3884103"/>
          </a:xfrm>
          <a:prstGeom prst="rect">
            <a:avLst/>
          </a:prstGeom>
        </p:spPr>
      </p:pic>
    </p:spTree>
    <p:extLst>
      <p:ext uri="{BB962C8B-B14F-4D97-AF65-F5344CB8AC3E}">
        <p14:creationId xmlns:p14="http://schemas.microsoft.com/office/powerpoint/2010/main" val="5971668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4A1D5A2-A95A-F649-213C-B14B8F977E98}"/>
              </a:ext>
            </a:extLst>
          </p:cNvPr>
          <p:cNvPicPr>
            <a:picLocks noChangeAspect="1"/>
          </p:cNvPicPr>
          <p:nvPr/>
        </p:nvPicPr>
        <p:blipFill>
          <a:blip r:embed="rId2"/>
          <a:stretch>
            <a:fillRect/>
          </a:stretch>
        </p:blipFill>
        <p:spPr>
          <a:xfrm>
            <a:off x="1123421" y="147526"/>
            <a:ext cx="3759673" cy="4848447"/>
          </a:xfrm>
          <a:prstGeom prst="rect">
            <a:avLst/>
          </a:prstGeom>
        </p:spPr>
      </p:pic>
      <p:sp>
        <p:nvSpPr>
          <p:cNvPr id="4" name="TextBox 3">
            <a:extLst>
              <a:ext uri="{FF2B5EF4-FFF2-40B4-BE49-F238E27FC236}">
                <a16:creationId xmlns:a16="http://schemas.microsoft.com/office/drawing/2014/main" id="{C7C408A5-5797-CA32-C731-5E63BAE120C9}"/>
              </a:ext>
            </a:extLst>
          </p:cNvPr>
          <p:cNvSpPr txBox="1"/>
          <p:nvPr/>
        </p:nvSpPr>
        <p:spPr>
          <a:xfrm>
            <a:off x="6023295" y="1493240"/>
            <a:ext cx="2294731" cy="369332"/>
          </a:xfrm>
          <a:prstGeom prst="rect">
            <a:avLst/>
          </a:prstGeom>
          <a:noFill/>
        </p:spPr>
        <p:txBody>
          <a:bodyPr wrap="none" rtlCol="0">
            <a:spAutoFit/>
          </a:bodyPr>
          <a:lstStyle/>
          <a:p>
            <a:r>
              <a:rPr lang="es-CL" dirty="0"/>
              <a:t>El Informe Diagnostico</a:t>
            </a:r>
            <a:endParaRPr lang="en-US" dirty="0"/>
          </a:p>
        </p:txBody>
      </p:sp>
    </p:spTree>
    <p:extLst>
      <p:ext uri="{BB962C8B-B14F-4D97-AF65-F5344CB8AC3E}">
        <p14:creationId xmlns:p14="http://schemas.microsoft.com/office/powerpoint/2010/main" val="2448945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6559322F-6187-B649-A90A-B64CB60D1216}"/>
              </a:ext>
            </a:extLst>
          </p:cNvPr>
          <p:cNvPicPr>
            <a:picLocks noChangeAspect="1"/>
          </p:cNvPicPr>
          <p:nvPr/>
        </p:nvPicPr>
        <p:blipFill>
          <a:blip r:embed="rId2">
            <a:alphaModFix amt="20000"/>
          </a:blip>
          <a:stretch>
            <a:fillRect/>
          </a:stretch>
        </p:blipFill>
        <p:spPr>
          <a:xfrm>
            <a:off x="4243388" y="287338"/>
            <a:ext cx="4900612" cy="4856162"/>
          </a:xfrm>
          <a:prstGeom prst="rect">
            <a:avLst/>
          </a:prstGeom>
        </p:spPr>
      </p:pic>
      <p:pic>
        <p:nvPicPr>
          <p:cNvPr id="13" name="Imagen 12">
            <a:extLst>
              <a:ext uri="{FF2B5EF4-FFF2-40B4-BE49-F238E27FC236}">
                <a16:creationId xmlns:a16="http://schemas.microsoft.com/office/drawing/2014/main" id="{5EAB7CC0-A740-7B41-98BE-83BF9B6D5190}"/>
              </a:ext>
            </a:extLst>
          </p:cNvPr>
          <p:cNvPicPr/>
          <p:nvPr/>
        </p:nvPicPr>
        <p:blipFill>
          <a:blip r:embed="rId3">
            <a:extLst>
              <a:ext uri="{28A0092B-C50C-407E-A947-70E740481C1C}">
                <a14:useLocalDpi xmlns:a14="http://schemas.microsoft.com/office/drawing/2010/main" val="0"/>
              </a:ext>
            </a:extLst>
          </a:blip>
          <a:stretch>
            <a:fillRect/>
          </a:stretch>
        </p:blipFill>
        <p:spPr>
          <a:xfrm>
            <a:off x="7176322" y="95007"/>
            <a:ext cx="1913890" cy="247015"/>
          </a:xfrm>
          <a:prstGeom prst="rect">
            <a:avLst/>
          </a:prstGeom>
        </p:spPr>
      </p:pic>
      <p:sp>
        <p:nvSpPr>
          <p:cNvPr id="3" name="CuadroTexto 1">
            <a:extLst>
              <a:ext uri="{FF2B5EF4-FFF2-40B4-BE49-F238E27FC236}">
                <a16:creationId xmlns:a16="http://schemas.microsoft.com/office/drawing/2014/main" id="{EB0D23C8-DA64-3B44-93CD-E3C48338ADDB}"/>
              </a:ext>
            </a:extLst>
          </p:cNvPr>
          <p:cNvSpPr txBox="1">
            <a:spLocks noChangeArrowheads="1"/>
          </p:cNvSpPr>
          <p:nvPr/>
        </p:nvSpPr>
        <p:spPr bwMode="auto">
          <a:xfrm>
            <a:off x="1682988" y="2812892"/>
            <a:ext cx="189507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CL" altLang="es-CL" b="1" dirty="0">
                <a:solidFill>
                  <a:schemeClr val="tx1">
                    <a:lumMod val="50000"/>
                    <a:lumOff val="50000"/>
                  </a:schemeClr>
                </a:solidFill>
              </a:rPr>
              <a:t>GRACIAS+</a:t>
            </a:r>
          </a:p>
        </p:txBody>
      </p:sp>
      <p:sp>
        <p:nvSpPr>
          <p:cNvPr id="2" name="Rectángulo 1">
            <a:extLst>
              <a:ext uri="{FF2B5EF4-FFF2-40B4-BE49-F238E27FC236}">
                <a16:creationId xmlns:a16="http://schemas.microsoft.com/office/drawing/2014/main" id="{0C0C5379-F1B8-6447-8DBE-894717EA9928}"/>
              </a:ext>
            </a:extLst>
          </p:cNvPr>
          <p:cNvSpPr/>
          <p:nvPr/>
        </p:nvSpPr>
        <p:spPr>
          <a:xfrm>
            <a:off x="4572000" y="3524672"/>
            <a:ext cx="4328160" cy="1181798"/>
          </a:xfrm>
          <a:prstGeom prst="rect">
            <a:avLst/>
          </a:prstGeom>
        </p:spPr>
        <p:txBody>
          <a:bodyPr wrap="square">
            <a:spAutoFit/>
          </a:bodyPr>
          <a:lstStyle/>
          <a:p>
            <a:pPr>
              <a:lnSpc>
                <a:spcPct val="107000"/>
              </a:lnSpc>
              <a:spcAft>
                <a:spcPts val="800"/>
              </a:spcAft>
              <a:tabLst>
                <a:tab pos="2806065" algn="ctr"/>
                <a:tab pos="5612130" algn="r"/>
              </a:tabLst>
            </a:pPr>
            <a:r>
              <a:rPr lang="es-CL" sz="1200" b="1" dirty="0">
                <a:solidFill>
                  <a:srgbClr val="000000"/>
                </a:solidFill>
                <a:ea typeface="Verdana" panose="020B0604030504040204" pitchFamily="34" charset="0"/>
                <a:cs typeface="Verdana" panose="020B0604030504040204" pitchFamily="34" charset="0"/>
              </a:rPr>
              <a:t>Dirección de Investigación </a:t>
            </a:r>
          </a:p>
          <a:p>
            <a:pPr>
              <a:lnSpc>
                <a:spcPct val="107000"/>
              </a:lnSpc>
              <a:spcAft>
                <a:spcPts val="800"/>
              </a:spcAft>
              <a:tabLst>
                <a:tab pos="2806065" algn="ctr"/>
                <a:tab pos="5612130" algn="r"/>
              </a:tabLst>
            </a:pPr>
            <a:r>
              <a:rPr lang="es-CL" sz="1200" b="1" dirty="0">
                <a:solidFill>
                  <a:srgbClr val="000000"/>
                </a:solidFill>
                <a:ea typeface="Verdana" panose="020B0604030504040204" pitchFamily="34" charset="0"/>
                <a:cs typeface="Verdana" panose="020B0604030504040204" pitchFamily="34" charset="0"/>
              </a:rPr>
              <a:t>VICERRECTORÍA DE INVESTIGACIÓN Y POSTGRADO</a:t>
            </a:r>
          </a:p>
          <a:p>
            <a:pPr>
              <a:lnSpc>
                <a:spcPct val="107000"/>
              </a:lnSpc>
              <a:spcAft>
                <a:spcPts val="800"/>
              </a:spcAft>
              <a:tabLst>
                <a:tab pos="2806065" algn="ctr"/>
                <a:tab pos="5612130" algn="r"/>
              </a:tabLst>
            </a:pPr>
            <a:r>
              <a:rPr lang="es-CL" sz="1200" b="1" dirty="0">
                <a:solidFill>
                  <a:srgbClr val="000000"/>
                </a:solidFill>
                <a:ea typeface="Verdana" panose="020B0604030504040204" pitchFamily="34" charset="0"/>
                <a:cs typeface="Verdana" panose="020B0604030504040204" pitchFamily="34" charset="0"/>
              </a:rPr>
              <a:t>UNIVERSIDAD DE LOS LAGOS</a:t>
            </a:r>
          </a:p>
          <a:p>
            <a:pPr algn="r">
              <a:lnSpc>
                <a:spcPct val="107000"/>
              </a:lnSpc>
              <a:spcAft>
                <a:spcPts val="800"/>
              </a:spcAft>
              <a:tabLst>
                <a:tab pos="2806065" algn="ctr"/>
                <a:tab pos="5612130" algn="r"/>
              </a:tabLst>
            </a:pPr>
            <a:r>
              <a:rPr lang="es-CL" sz="1200" b="1" dirty="0">
                <a:solidFill>
                  <a:srgbClr val="000000"/>
                </a:solidFill>
                <a:effectLst/>
                <a:ea typeface="Verdana" panose="020B0604030504040204" pitchFamily="34" charset="0"/>
                <a:cs typeface="Verdana" panose="020B0604030504040204" pitchFamily="34" charset="0"/>
              </a:rPr>
              <a:t>ENERO 2024</a:t>
            </a:r>
            <a:endParaRPr lang="es-CL" sz="1200" b="1" dirty="0">
              <a:effectLst/>
              <a:ea typeface="Calibri" panose="020F0502020204030204" pitchFamily="34" charset="0"/>
            </a:endParaRPr>
          </a:p>
        </p:txBody>
      </p:sp>
    </p:spTree>
    <p:extLst>
      <p:ext uri="{BB962C8B-B14F-4D97-AF65-F5344CB8AC3E}">
        <p14:creationId xmlns:p14="http://schemas.microsoft.com/office/powerpoint/2010/main" val="17431612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1287</TotalTime>
  <Words>611</Words>
  <Application>Microsoft Office PowerPoint</Application>
  <PresentationFormat>On-screen Show (16:9)</PresentationFormat>
  <Paragraphs>47</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Verdana</vt:lpstr>
      <vt:lpstr>Tema de Office</vt:lpstr>
      <vt:lpstr>PowerPoint Presentation</vt:lpstr>
      <vt:lpstr>PowerPoint Presentation</vt:lpstr>
      <vt:lpstr>  </vt:lpstr>
      <vt:lpstr> </vt:lpstr>
      <vt:lpstr>PowerPoint Presentation</vt:lpstr>
      <vt:lpstr>evidencias</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Microsoft Office User</dc:creator>
  <cp:lastModifiedBy>Carolina Camus</cp:lastModifiedBy>
  <cp:revision>63</cp:revision>
  <dcterms:created xsi:type="dcterms:W3CDTF">2022-04-20T21:54:46Z</dcterms:created>
  <dcterms:modified xsi:type="dcterms:W3CDTF">2024-01-23T21:01:29Z</dcterms:modified>
</cp:coreProperties>
</file>